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4" r:id="rId6"/>
    <p:sldId id="265" r:id="rId7"/>
    <p:sldId id="266" r:id="rId8"/>
    <p:sldId id="267" r:id="rId9"/>
    <p:sldId id="278" r:id="rId10"/>
    <p:sldId id="272" r:id="rId11"/>
    <p:sldId id="269" r:id="rId12"/>
    <p:sldId id="270" r:id="rId13"/>
    <p:sldId id="268" r:id="rId14"/>
    <p:sldId id="282" r:id="rId15"/>
    <p:sldId id="280" r:id="rId16"/>
    <p:sldId id="275" r:id="rId17"/>
    <p:sldId id="279" r:id="rId18"/>
    <p:sldId id="281" r:id="rId19"/>
    <p:sldId id="289" r:id="rId20"/>
    <p:sldId id="290" r:id="rId21"/>
    <p:sldId id="291" r:id="rId22"/>
    <p:sldId id="292" r:id="rId23"/>
    <p:sldId id="293" r:id="rId24"/>
    <p:sldId id="294" r:id="rId25"/>
    <p:sldId id="295" r:id="rId26"/>
    <p:sldId id="2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C89717F-E235-409F-B82F-0DD8080150B0}" type="datetimeFigureOut">
              <a:rPr lang="en-US" smtClean="0"/>
              <a:t>3/25/2014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DE5A0B7-C0F6-4D09-B317-391EE9A39F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89717F-E235-409F-B82F-0DD8080150B0}" type="datetimeFigureOut">
              <a:rPr lang="en-US" smtClean="0"/>
              <a:t>3/25/2014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DE5A0B7-C0F6-4D09-B317-391EE9A39F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89717F-E235-409F-B82F-0DD8080150B0}" type="datetimeFigureOut">
              <a:rPr lang="en-US" smtClean="0"/>
              <a:t>3/25/2014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DE5A0B7-C0F6-4D09-B317-391EE9A39F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89717F-E235-409F-B82F-0DD8080150B0}" type="datetimeFigureOut">
              <a:rPr lang="en-US" smtClean="0"/>
              <a:t>3/25/2014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DE5A0B7-C0F6-4D09-B317-391EE9A39FB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C89717F-E235-409F-B82F-0DD8080150B0}" type="datetimeFigureOut">
              <a:rPr lang="en-US" smtClean="0"/>
              <a:t>3/25/2014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DE5A0B7-C0F6-4D09-B317-391EE9A39FB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89717F-E235-409F-B82F-0DD8080150B0}" type="datetimeFigureOut">
              <a:rPr lang="en-US" smtClean="0"/>
              <a:t>3/25/2014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DE5A0B7-C0F6-4D09-B317-391EE9A39FB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89717F-E235-409F-B82F-0DD8080150B0}" type="datetimeFigureOut">
              <a:rPr lang="en-US" smtClean="0"/>
              <a:t>3/25/2014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DE5A0B7-C0F6-4D09-B317-391EE9A39F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C89717F-E235-409F-B82F-0DD8080150B0}" type="datetimeFigureOut">
              <a:rPr lang="en-US" smtClean="0"/>
              <a:t>3/25/2014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DE5A0B7-C0F6-4D09-B317-391EE9A39FB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C89717F-E235-409F-B82F-0DD8080150B0}" type="datetimeFigureOut">
              <a:rPr lang="en-US" smtClean="0"/>
              <a:t>3/25/2014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DE5A0B7-C0F6-4D09-B317-391EE9A39F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C89717F-E235-409F-B82F-0DD8080150B0}" type="datetimeFigureOut">
              <a:rPr lang="en-US" smtClean="0"/>
              <a:t>3/25/2014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DE5A0B7-C0F6-4D09-B317-391EE9A39F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C89717F-E235-409F-B82F-0DD8080150B0}" type="datetimeFigureOut">
              <a:rPr lang="en-US" smtClean="0"/>
              <a:t>3/25/2014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DE5A0B7-C0F6-4D09-B317-391EE9A39FB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C89717F-E235-409F-B82F-0DD8080150B0}" type="datetimeFigureOut">
              <a:rPr lang="en-US" smtClean="0"/>
              <a:t>3/25/2014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DE5A0B7-C0F6-4D09-B317-391EE9A39F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youtube.com/watch?v=lKKGMozN0-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te.jhu.edu/techacademy/web/2000/baczkowski/laying.jpg" TargetMode="External"/><Relationship Id="rId2" Type="http://schemas.openxmlformats.org/officeDocument/2006/relationships/hyperlink" Target="http://cte.jhu.edu/techacademy/web/2000/baczkowski/globe.gif" TargetMode="External"/><Relationship Id="rId1" Type="http://schemas.openxmlformats.org/officeDocument/2006/relationships/slideLayout" Target="../slideLayouts/slideLayout2.xml"/><Relationship Id="rId5" Type="http://schemas.openxmlformats.org/officeDocument/2006/relationships/hyperlink" Target="http://cte.jhu.edu/techacademy/web/2000/baczkowski/moon.gif" TargetMode="External"/><Relationship Id="rId4" Type="http://schemas.openxmlformats.org/officeDocument/2006/relationships/hyperlink" Target="http://cte.jhu.edu/techacademy/web/2000/baczkowski/hourglass.gi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Devices, </a:t>
            </a:r>
            <a:br>
              <a:rPr lang="en-US" dirty="0" smtClean="0"/>
            </a:br>
            <a:r>
              <a:rPr lang="en-US" dirty="0" smtClean="0"/>
              <a:t>Poetry and Sonnets</a:t>
            </a:r>
            <a:endParaRPr lang="en-US" dirty="0"/>
          </a:p>
        </p:txBody>
      </p:sp>
      <p:sp>
        <p:nvSpPr>
          <p:cNvPr id="3" name="Subtitle 2"/>
          <p:cNvSpPr>
            <a:spLocks noGrp="1"/>
          </p:cNvSpPr>
          <p:nvPr>
            <p:ph type="subTitle" idx="1"/>
          </p:nvPr>
        </p:nvSpPr>
        <p:spPr/>
        <p:txBody>
          <a:bodyPr/>
          <a:lstStyle/>
          <a:p>
            <a:r>
              <a:rPr lang="en-US" dirty="0" smtClean="0"/>
              <a:t>Grade 9 Poetry Introduction</a:t>
            </a:r>
          </a:p>
          <a:p>
            <a:r>
              <a:rPr lang="en-US" dirty="0" smtClean="0"/>
              <a:t>Ms. </a:t>
            </a:r>
            <a:r>
              <a:rPr lang="en-US" smtClean="0"/>
              <a:t>Ellsworth</a:t>
            </a:r>
            <a:endParaRPr lang="en-US" dirty="0"/>
          </a:p>
        </p:txBody>
      </p:sp>
    </p:spTree>
    <p:extLst>
      <p:ext uri="{BB962C8B-B14F-4D97-AF65-F5344CB8AC3E}">
        <p14:creationId xmlns:p14="http://schemas.microsoft.com/office/powerpoint/2010/main" val="3290223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endParaRPr lang="en-US" smtClean="0"/>
          </a:p>
          <a:p>
            <a:r>
              <a:rPr lang="en-US" sz="2800" smtClean="0"/>
              <a:t>Giving human traits to non-human things</a:t>
            </a:r>
          </a:p>
          <a:p>
            <a:endParaRPr lang="en-US" sz="2800" smtClean="0"/>
          </a:p>
          <a:p>
            <a:pPr>
              <a:buFont typeface="Wingdings 2" pitchFamily="18" charset="2"/>
              <a:buNone/>
            </a:pPr>
            <a:r>
              <a:rPr lang="en-US" sz="2800" smtClean="0"/>
              <a:t>“Anger </a:t>
            </a:r>
            <a:r>
              <a:rPr lang="en-US" sz="2800" smtClean="0">
                <a:solidFill>
                  <a:srgbClr val="FF0000"/>
                </a:solidFill>
              </a:rPr>
              <a:t>frowns</a:t>
            </a:r>
            <a:r>
              <a:rPr lang="en-US" sz="2800" smtClean="0"/>
              <a:t> and </a:t>
            </a:r>
            <a:r>
              <a:rPr lang="en-US" sz="2800" smtClean="0">
                <a:solidFill>
                  <a:srgbClr val="FF0000"/>
                </a:solidFill>
              </a:rPr>
              <a:t>snarls</a:t>
            </a:r>
            <a:r>
              <a:rPr lang="en-US" sz="2800" smtClean="0"/>
              <a:t>”</a:t>
            </a:r>
          </a:p>
          <a:p>
            <a:pPr>
              <a:buFont typeface="Wingdings 2" pitchFamily="18" charset="2"/>
              <a:buNone/>
            </a:pPr>
            <a:endParaRPr lang="en-US" sz="2800" smtClean="0"/>
          </a:p>
          <a:p>
            <a:pPr>
              <a:buFont typeface="Wingdings 2" pitchFamily="18" charset="2"/>
              <a:buNone/>
            </a:pPr>
            <a:r>
              <a:rPr lang="en-US" b="1" smtClean="0"/>
              <a:t>The Train</a:t>
            </a:r>
            <a:r>
              <a:rPr lang="en-US" smtClean="0"/>
              <a:t>     by Emily Dickenson </a:t>
            </a:r>
          </a:p>
          <a:p>
            <a:pPr>
              <a:buFont typeface="Wingdings 2" pitchFamily="18" charset="2"/>
              <a:buNone/>
            </a:pPr>
            <a:r>
              <a:rPr lang="en-US" sz="2000" smtClean="0"/>
              <a:t>“I like to see it </a:t>
            </a:r>
            <a:r>
              <a:rPr lang="en-US" sz="2000" smtClean="0">
                <a:solidFill>
                  <a:srgbClr val="FF3300"/>
                </a:solidFill>
              </a:rPr>
              <a:t>lap</a:t>
            </a:r>
            <a:r>
              <a:rPr lang="en-US" sz="2000" smtClean="0"/>
              <a:t> the miles, </a:t>
            </a:r>
          </a:p>
          <a:p>
            <a:pPr>
              <a:buFont typeface="Wingdings 2" pitchFamily="18" charset="2"/>
              <a:buNone/>
            </a:pPr>
            <a:r>
              <a:rPr lang="en-US" sz="2000" smtClean="0"/>
              <a:t>And </a:t>
            </a:r>
            <a:r>
              <a:rPr lang="en-US" sz="2000" smtClean="0">
                <a:solidFill>
                  <a:srgbClr val="FF3300"/>
                </a:solidFill>
              </a:rPr>
              <a:t>lick</a:t>
            </a:r>
            <a:r>
              <a:rPr lang="en-US" sz="2000" smtClean="0"/>
              <a:t> the valleys up,</a:t>
            </a:r>
          </a:p>
          <a:p>
            <a:pPr>
              <a:buFont typeface="Wingdings 2" pitchFamily="18" charset="2"/>
              <a:buNone/>
            </a:pPr>
            <a:r>
              <a:rPr lang="en-US" sz="2000" smtClean="0"/>
              <a:t>And stop to </a:t>
            </a:r>
            <a:r>
              <a:rPr lang="en-US" sz="2000" smtClean="0">
                <a:solidFill>
                  <a:srgbClr val="FF3300"/>
                </a:solidFill>
              </a:rPr>
              <a:t>feed</a:t>
            </a:r>
            <a:r>
              <a:rPr lang="en-US" sz="2000" smtClean="0"/>
              <a:t> itself at tanks;”</a:t>
            </a:r>
          </a:p>
          <a:p>
            <a:pPr>
              <a:buFont typeface="Wingdings 2" pitchFamily="18" charset="2"/>
              <a:buNone/>
            </a:pPr>
            <a:endParaRPr lang="en-US" sz="2800" smtClean="0"/>
          </a:p>
          <a:p>
            <a:pPr>
              <a:buFont typeface="Wingdings 2" pitchFamily="18" charset="2"/>
              <a:buNone/>
            </a:pPr>
            <a:endParaRPr lang="en-US" sz="2800" smtClean="0"/>
          </a:p>
        </p:txBody>
      </p:sp>
      <p:sp>
        <p:nvSpPr>
          <p:cNvPr id="20482" name="Rectangle 2"/>
          <p:cNvSpPr>
            <a:spLocks noGrp="1" noChangeArrowheads="1"/>
          </p:cNvSpPr>
          <p:nvPr>
            <p:ph type="title"/>
          </p:nvPr>
        </p:nvSpPr>
        <p:spPr/>
        <p:txBody>
          <a:bodyPr/>
          <a:lstStyle/>
          <a:p>
            <a:r>
              <a:rPr lang="en-US" smtClean="0"/>
              <a:t>personification</a:t>
            </a:r>
          </a:p>
        </p:txBody>
      </p:sp>
    </p:spTree>
    <p:extLst>
      <p:ext uri="{BB962C8B-B14F-4D97-AF65-F5344CB8AC3E}">
        <p14:creationId xmlns:p14="http://schemas.microsoft.com/office/powerpoint/2010/main" val="4025981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r>
              <a:rPr lang="en-US" sz="2800" smtClean="0"/>
              <a:t>The sound a thing makes</a:t>
            </a:r>
          </a:p>
          <a:p>
            <a:endParaRPr lang="en-US" sz="2800" smtClean="0"/>
          </a:p>
          <a:p>
            <a:pPr>
              <a:buFont typeface="Wingdings 2" pitchFamily="18" charset="2"/>
              <a:buNone/>
            </a:pPr>
            <a:endParaRPr lang="en-US" sz="2800" smtClean="0"/>
          </a:p>
          <a:p>
            <a:pPr>
              <a:buFont typeface="Wingdings 2" pitchFamily="18" charset="2"/>
              <a:buNone/>
            </a:pPr>
            <a:r>
              <a:rPr lang="en-US" sz="2800" smtClean="0"/>
              <a:t>“thunder yells ‘</a:t>
            </a:r>
            <a:r>
              <a:rPr lang="en-US" sz="2800" smtClean="0">
                <a:solidFill>
                  <a:srgbClr val="FF3300"/>
                </a:solidFill>
              </a:rPr>
              <a:t>Boooooom</a:t>
            </a:r>
            <a:r>
              <a:rPr lang="en-US" sz="2800" smtClean="0"/>
              <a:t>! </a:t>
            </a:r>
            <a:r>
              <a:rPr lang="en-US" sz="2800" smtClean="0">
                <a:solidFill>
                  <a:srgbClr val="FF3300"/>
                </a:solidFill>
              </a:rPr>
              <a:t>Craaaashhhh</a:t>
            </a:r>
            <a:r>
              <a:rPr lang="en-US" sz="2800" smtClean="0"/>
              <a:t>! </a:t>
            </a:r>
            <a:r>
              <a:rPr lang="en-US" sz="2800" smtClean="0">
                <a:solidFill>
                  <a:srgbClr val="FF3300"/>
                </a:solidFill>
              </a:rPr>
              <a:t>Yeow</a:t>
            </a:r>
            <a:r>
              <a:rPr lang="en-US" sz="2800" smtClean="0"/>
              <a:t>!’”</a:t>
            </a:r>
          </a:p>
          <a:p>
            <a:pPr>
              <a:buFont typeface="Wingdings 2" pitchFamily="18" charset="2"/>
              <a:buNone/>
            </a:pPr>
            <a:endParaRPr lang="en-US" sz="2800" smtClean="0"/>
          </a:p>
          <a:p>
            <a:pPr>
              <a:buFont typeface="Wingdings 2" pitchFamily="18" charset="2"/>
              <a:buNone/>
            </a:pPr>
            <a:r>
              <a:rPr lang="en-US" sz="2800" smtClean="0"/>
              <a:t>“</a:t>
            </a:r>
            <a:r>
              <a:rPr lang="en-US" sz="2800" smtClean="0">
                <a:solidFill>
                  <a:srgbClr val="FF3300"/>
                </a:solidFill>
              </a:rPr>
              <a:t>Grrr</a:t>
            </a:r>
            <a:r>
              <a:rPr lang="en-US" sz="2800" smtClean="0"/>
              <a:t>, the lion’s cry echoes”</a:t>
            </a:r>
          </a:p>
        </p:txBody>
      </p:sp>
      <p:sp>
        <p:nvSpPr>
          <p:cNvPr id="17410" name="Rectangle 2"/>
          <p:cNvSpPr>
            <a:spLocks noGrp="1" noChangeArrowheads="1"/>
          </p:cNvSpPr>
          <p:nvPr>
            <p:ph type="title"/>
          </p:nvPr>
        </p:nvSpPr>
        <p:spPr/>
        <p:txBody>
          <a:bodyPr/>
          <a:lstStyle/>
          <a:p>
            <a:r>
              <a:rPr lang="en-US" smtClean="0"/>
              <a:t>onomatopoeia</a:t>
            </a:r>
          </a:p>
        </p:txBody>
      </p:sp>
    </p:spTree>
    <p:extLst>
      <p:ext uri="{BB962C8B-B14F-4D97-AF65-F5344CB8AC3E}">
        <p14:creationId xmlns:p14="http://schemas.microsoft.com/office/powerpoint/2010/main" val="1609725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r>
              <a:rPr lang="en-US" sz="2800" smtClean="0"/>
              <a:t>The use of contradictory or opposite terms together for effect</a:t>
            </a:r>
          </a:p>
          <a:p>
            <a:endParaRPr lang="en-US" sz="2800" smtClean="0"/>
          </a:p>
          <a:p>
            <a:pPr>
              <a:buFont typeface="Wingdings 2" pitchFamily="18" charset="2"/>
              <a:buNone/>
            </a:pPr>
            <a:r>
              <a:rPr lang="en-US" sz="2800" smtClean="0"/>
              <a:t>“</a:t>
            </a:r>
            <a:r>
              <a:rPr lang="en-US" sz="2800" smtClean="0">
                <a:solidFill>
                  <a:srgbClr val="3333FF"/>
                </a:solidFill>
              </a:rPr>
              <a:t>Freezing</a:t>
            </a:r>
            <a:r>
              <a:rPr lang="en-US" sz="2800" smtClean="0"/>
              <a:t> </a:t>
            </a:r>
            <a:r>
              <a:rPr lang="en-US" sz="2800" smtClean="0">
                <a:solidFill>
                  <a:srgbClr val="FF3300"/>
                </a:solidFill>
              </a:rPr>
              <a:t>heat</a:t>
            </a:r>
            <a:r>
              <a:rPr lang="en-US" sz="2800" smtClean="0"/>
              <a:t> of hate</a:t>
            </a:r>
          </a:p>
          <a:p>
            <a:pPr>
              <a:buFontTx/>
              <a:buNone/>
            </a:pPr>
            <a:r>
              <a:rPr lang="en-US" sz="2800" smtClean="0"/>
              <a:t> Surrounds the heart”</a:t>
            </a:r>
          </a:p>
        </p:txBody>
      </p:sp>
      <p:sp>
        <p:nvSpPr>
          <p:cNvPr id="18434" name="Rectangle 2"/>
          <p:cNvSpPr>
            <a:spLocks noGrp="1" noChangeArrowheads="1"/>
          </p:cNvSpPr>
          <p:nvPr>
            <p:ph type="title"/>
          </p:nvPr>
        </p:nvSpPr>
        <p:spPr/>
        <p:txBody>
          <a:bodyPr/>
          <a:lstStyle/>
          <a:p>
            <a:r>
              <a:rPr lang="en-US" smtClean="0"/>
              <a:t>oxymoron</a:t>
            </a:r>
          </a:p>
        </p:txBody>
      </p:sp>
    </p:spTree>
    <p:extLst>
      <p:ext uri="{BB962C8B-B14F-4D97-AF65-F5344CB8AC3E}">
        <p14:creationId xmlns:p14="http://schemas.microsoft.com/office/powerpoint/2010/main" val="222666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lnSpcReduction="10000"/>
          </a:bodyPr>
          <a:lstStyle/>
          <a:p>
            <a:r>
              <a:rPr lang="en-US" dirty="0" smtClean="0"/>
              <a:t>The emotional effect of a poem or piece</a:t>
            </a:r>
          </a:p>
          <a:p>
            <a:endParaRPr lang="en-US" dirty="0" smtClean="0"/>
          </a:p>
          <a:p>
            <a:pPr>
              <a:buFont typeface="Wingdings 2" pitchFamily="18" charset="2"/>
              <a:buNone/>
            </a:pPr>
            <a:r>
              <a:rPr lang="en-US" dirty="0" smtClean="0"/>
              <a:t>       </a:t>
            </a:r>
            <a:r>
              <a:rPr lang="en-US" sz="1800" dirty="0" smtClean="0"/>
              <a:t>Spring Garden</a:t>
            </a:r>
            <a:br>
              <a:rPr lang="en-US" sz="1800" dirty="0" smtClean="0"/>
            </a:br>
            <a:r>
              <a:rPr lang="en-US" sz="1800" dirty="0" smtClean="0"/>
              <a:t/>
            </a:r>
            <a:br>
              <a:rPr lang="en-US" sz="1800" dirty="0" smtClean="0"/>
            </a:br>
            <a:r>
              <a:rPr lang="en-US" sz="1800" dirty="0" smtClean="0"/>
              <a:t>“Stunningly dressed flower stalks</a:t>
            </a:r>
            <a:br>
              <a:rPr lang="en-US" sz="1800" dirty="0" smtClean="0"/>
            </a:br>
            <a:r>
              <a:rPr lang="en-US" sz="1800" dirty="0" smtClean="0"/>
              <a:t>Stand shimmering in the breeze.</a:t>
            </a:r>
            <a:br>
              <a:rPr lang="en-US" sz="1800" dirty="0" smtClean="0"/>
            </a:br>
            <a:r>
              <a:rPr lang="en-US" sz="1800" dirty="0" smtClean="0"/>
              <a:t>The cheerful sun hides playfully</a:t>
            </a:r>
            <a:br>
              <a:rPr lang="en-US" sz="1800" dirty="0" smtClean="0"/>
            </a:br>
            <a:r>
              <a:rPr lang="en-US" sz="1800" dirty="0" smtClean="0"/>
              <a:t>Behind white, fluffy, cotton-ball clouds,</a:t>
            </a:r>
            <a:br>
              <a:rPr lang="en-US" sz="1800" dirty="0" smtClean="0"/>
            </a:br>
            <a:r>
              <a:rPr lang="en-US" sz="1800" dirty="0" smtClean="0"/>
              <a:t>While trees whisper secrets</a:t>
            </a:r>
            <a:br>
              <a:rPr lang="en-US" sz="1800" dirty="0" smtClean="0"/>
            </a:br>
            <a:r>
              <a:rPr lang="en-US" sz="1800" dirty="0" smtClean="0"/>
              <a:t>To their rustling leaves.</a:t>
            </a:r>
            <a:br>
              <a:rPr lang="en-US" sz="1800" dirty="0" smtClean="0"/>
            </a:br>
            <a:r>
              <a:rPr lang="en-US" sz="1800" dirty="0" smtClean="0"/>
              <a:t>Carpets of grass greenly glow</a:t>
            </a:r>
            <a:br>
              <a:rPr lang="en-US" sz="1800" dirty="0" smtClean="0"/>
            </a:br>
            <a:r>
              <a:rPr lang="en-US" sz="1800" dirty="0" smtClean="0"/>
              <a:t>Blending joyfully with the day.</a:t>
            </a:r>
            <a:br>
              <a:rPr lang="en-US" sz="1800" dirty="0" smtClean="0"/>
            </a:br>
            <a:r>
              <a:rPr lang="en-US" sz="1800" dirty="0" smtClean="0"/>
              <a:t>Spring brings life to death</a:t>
            </a:r>
            <a:r>
              <a:rPr lang="en-US" sz="2400" dirty="0" smtClean="0"/>
              <a:t>.”                           (a cheerful </a:t>
            </a:r>
            <a:r>
              <a:rPr lang="en-US" sz="2400" dirty="0" smtClean="0"/>
              <a:t>							mood</a:t>
            </a:r>
            <a:r>
              <a:rPr lang="en-US" sz="2400" dirty="0" smtClean="0"/>
              <a:t>)</a:t>
            </a:r>
          </a:p>
        </p:txBody>
      </p:sp>
      <p:sp>
        <p:nvSpPr>
          <p:cNvPr id="16386" name="Rectangle 2"/>
          <p:cNvSpPr>
            <a:spLocks noGrp="1" noChangeArrowheads="1"/>
          </p:cNvSpPr>
          <p:nvPr>
            <p:ph type="title"/>
          </p:nvPr>
        </p:nvSpPr>
        <p:spPr/>
        <p:txBody>
          <a:bodyPr/>
          <a:lstStyle/>
          <a:p>
            <a:r>
              <a:rPr lang="en-US" smtClean="0"/>
              <a:t>mood</a:t>
            </a:r>
          </a:p>
        </p:txBody>
      </p:sp>
    </p:spTree>
    <p:extLst>
      <p:ext uri="{BB962C8B-B14F-4D97-AF65-F5344CB8AC3E}">
        <p14:creationId xmlns:p14="http://schemas.microsoft.com/office/powerpoint/2010/main" val="2232590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fontScale="92500" lnSpcReduction="10000"/>
          </a:bodyPr>
          <a:lstStyle/>
          <a:p>
            <a:endParaRPr lang="en-US" sz="2800" smtClean="0"/>
          </a:p>
          <a:p>
            <a:r>
              <a:rPr lang="en-US" sz="2800" smtClean="0"/>
              <a:t>The voice of the author</a:t>
            </a:r>
          </a:p>
          <a:p>
            <a:pPr>
              <a:buFont typeface="Wingdings 2" pitchFamily="18" charset="2"/>
              <a:buNone/>
            </a:pPr>
            <a:endParaRPr lang="en-US" sz="1600" smtClean="0"/>
          </a:p>
          <a:p>
            <a:pPr>
              <a:buFont typeface="Wingdings 2" pitchFamily="18" charset="2"/>
              <a:buNone/>
            </a:pPr>
            <a:r>
              <a:rPr lang="en-US" sz="1600" smtClean="0"/>
              <a:t>“The Pasture”      by Robert Frost</a:t>
            </a:r>
          </a:p>
          <a:p>
            <a:pPr>
              <a:buFont typeface="Wingdings 2" pitchFamily="18" charset="2"/>
              <a:buNone/>
            </a:pPr>
            <a:r>
              <a:rPr lang="en-US" sz="1600" smtClean="0"/>
              <a:t>I'm going out to clean the pasture spring;                       (light, informing tone) </a:t>
            </a:r>
          </a:p>
          <a:p>
            <a:pPr>
              <a:buFont typeface="Wingdings 2" pitchFamily="18" charset="2"/>
              <a:buNone/>
            </a:pPr>
            <a:r>
              <a:rPr lang="en-US" sz="1600" smtClean="0"/>
              <a:t>I'll only stop to rake the leaves away                               ("only" tone - reservation) </a:t>
            </a:r>
          </a:p>
          <a:p>
            <a:pPr>
              <a:buFont typeface="Wingdings 2" pitchFamily="18" charset="2"/>
              <a:buNone/>
            </a:pPr>
            <a:r>
              <a:rPr lang="en-US" sz="1600" smtClean="0"/>
              <a:t>(And wait to watch the water clear, I may):                    (supplementary, possibility) </a:t>
            </a:r>
          </a:p>
          <a:p>
            <a:pPr>
              <a:buFont typeface="Wingdings 2" pitchFamily="18" charset="2"/>
              <a:buNone/>
            </a:pPr>
            <a:r>
              <a:rPr lang="en-US" sz="1600" smtClean="0"/>
              <a:t>I sha'n't be gone long. -- You come too.                          (free tone, assuring) (after thought,</a:t>
            </a:r>
          </a:p>
          <a:p>
            <a:pPr>
              <a:buFont typeface="Wingdings 2" pitchFamily="18" charset="2"/>
              <a:buNone/>
            </a:pPr>
            <a:r>
              <a:rPr lang="en-US" sz="1600" smtClean="0"/>
              <a:t>                                                                                         inviting)               </a:t>
            </a:r>
          </a:p>
          <a:p>
            <a:pPr>
              <a:buFont typeface="Wingdings 2" pitchFamily="18" charset="2"/>
              <a:buNone/>
            </a:pPr>
            <a:r>
              <a:rPr lang="en-US" sz="1600" smtClean="0"/>
              <a:t>I'm going out to fetch the little calf                                  (Similar, free, persuasive, assuring </a:t>
            </a:r>
          </a:p>
          <a:p>
            <a:pPr>
              <a:buFont typeface="Wingdings 2" pitchFamily="18" charset="2"/>
              <a:buNone/>
            </a:pPr>
            <a:r>
              <a:rPr lang="en-US" sz="1600" smtClean="0"/>
              <a:t>That's standing by the mother. It's so young,                   and inviting tones in second stanza) </a:t>
            </a:r>
          </a:p>
          <a:p>
            <a:pPr>
              <a:buFont typeface="Wingdings 2" pitchFamily="18" charset="2"/>
              <a:buNone/>
            </a:pPr>
            <a:r>
              <a:rPr lang="en-US" sz="1600" smtClean="0"/>
              <a:t>It totters when she licks it with her tongue. </a:t>
            </a:r>
          </a:p>
          <a:p>
            <a:pPr>
              <a:buFont typeface="Wingdings 2" pitchFamily="18" charset="2"/>
              <a:buNone/>
            </a:pPr>
            <a:r>
              <a:rPr lang="en-US" sz="1600" smtClean="0"/>
              <a:t>I sha'n't be gone long. -- You come too.</a:t>
            </a:r>
          </a:p>
        </p:txBody>
      </p:sp>
      <p:sp>
        <p:nvSpPr>
          <p:cNvPr id="30722" name="Rectangle 2"/>
          <p:cNvSpPr>
            <a:spLocks noGrp="1" noChangeArrowheads="1"/>
          </p:cNvSpPr>
          <p:nvPr>
            <p:ph type="title"/>
          </p:nvPr>
        </p:nvSpPr>
        <p:spPr/>
        <p:txBody>
          <a:bodyPr/>
          <a:lstStyle/>
          <a:p>
            <a:r>
              <a:rPr lang="en-US" smtClean="0"/>
              <a:t>tone</a:t>
            </a:r>
          </a:p>
        </p:txBody>
      </p:sp>
    </p:spTree>
    <p:extLst>
      <p:ext uri="{BB962C8B-B14F-4D97-AF65-F5344CB8AC3E}">
        <p14:creationId xmlns:p14="http://schemas.microsoft.com/office/powerpoint/2010/main" val="3203568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04800" y="1600200"/>
            <a:ext cx="8610600" cy="4876800"/>
          </a:xfrm>
        </p:spPr>
        <p:txBody>
          <a:bodyPr>
            <a:normAutofit lnSpcReduction="10000"/>
          </a:bodyPr>
          <a:lstStyle/>
          <a:p>
            <a:endParaRPr lang="en-US" smtClean="0"/>
          </a:p>
          <a:p>
            <a:r>
              <a:rPr lang="en-US" sz="2800" smtClean="0"/>
              <a:t>An object that represents something else</a:t>
            </a:r>
          </a:p>
          <a:p>
            <a:pPr>
              <a:buFont typeface="Wingdings 2" pitchFamily="18" charset="2"/>
              <a:buNone/>
            </a:pPr>
            <a:endParaRPr lang="en-US" sz="2800" smtClean="0"/>
          </a:p>
          <a:p>
            <a:pPr>
              <a:buFont typeface="Wingdings 2" pitchFamily="18" charset="2"/>
              <a:buNone/>
            </a:pPr>
            <a:r>
              <a:rPr lang="en-US" sz="2800" smtClean="0"/>
              <a:t>“The </a:t>
            </a:r>
            <a:r>
              <a:rPr lang="en-US" sz="2800" smtClean="0">
                <a:solidFill>
                  <a:srgbClr val="FF3300"/>
                </a:solidFill>
              </a:rPr>
              <a:t>dove</a:t>
            </a:r>
            <a:r>
              <a:rPr lang="en-US" sz="2800" smtClean="0"/>
              <a:t>, with olive branch in beak,</a:t>
            </a:r>
          </a:p>
          <a:p>
            <a:pPr>
              <a:buFontTx/>
              <a:buNone/>
            </a:pPr>
            <a:r>
              <a:rPr lang="en-US" sz="2800" smtClean="0"/>
              <a:t>Glides over the land…  </a:t>
            </a:r>
          </a:p>
          <a:p>
            <a:pPr>
              <a:buFontTx/>
              <a:buNone/>
            </a:pPr>
            <a:r>
              <a:rPr lang="en-US" sz="2800" smtClean="0"/>
              <a:t>Storms of war linger on every hand,</a:t>
            </a:r>
          </a:p>
          <a:p>
            <a:pPr>
              <a:buFontTx/>
              <a:buNone/>
            </a:pPr>
            <a:r>
              <a:rPr lang="en-US" sz="2800" smtClean="0"/>
              <a:t>Everywhere the hawk does fight.”</a:t>
            </a:r>
          </a:p>
          <a:p>
            <a:pPr>
              <a:buFontTx/>
              <a:buNone/>
            </a:pPr>
            <a:endParaRPr lang="en-US" sz="2800" smtClean="0"/>
          </a:p>
          <a:p>
            <a:pPr>
              <a:buFontTx/>
              <a:buNone/>
            </a:pPr>
            <a:r>
              <a:rPr lang="en-US" sz="2800" smtClean="0"/>
              <a:t>“dove” is a symbol of peace, “hawk,” a symbol of war</a:t>
            </a:r>
          </a:p>
          <a:p>
            <a:pPr>
              <a:buFontTx/>
              <a:buNone/>
            </a:pPr>
            <a:r>
              <a:rPr lang="en-US" smtClean="0"/>
              <a:t>                                   </a:t>
            </a:r>
          </a:p>
        </p:txBody>
      </p:sp>
      <p:sp>
        <p:nvSpPr>
          <p:cNvPr id="28674" name="Rectangle 2"/>
          <p:cNvSpPr>
            <a:spLocks noGrp="1" noChangeArrowheads="1"/>
          </p:cNvSpPr>
          <p:nvPr>
            <p:ph type="title"/>
          </p:nvPr>
        </p:nvSpPr>
        <p:spPr/>
        <p:txBody>
          <a:bodyPr/>
          <a:lstStyle/>
          <a:p>
            <a:r>
              <a:rPr lang="en-US" smtClean="0"/>
              <a:t>symbol</a:t>
            </a:r>
          </a:p>
        </p:txBody>
      </p:sp>
    </p:spTree>
    <p:extLst>
      <p:ext uri="{BB962C8B-B14F-4D97-AF65-F5344CB8AC3E}">
        <p14:creationId xmlns:p14="http://schemas.microsoft.com/office/powerpoint/2010/main" val="3831593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1600200"/>
            <a:ext cx="8229600" cy="5257800"/>
          </a:xfrm>
        </p:spPr>
        <p:txBody>
          <a:bodyPr>
            <a:normAutofit/>
          </a:bodyPr>
          <a:lstStyle/>
          <a:p>
            <a:endParaRPr lang="en-US" dirty="0" smtClean="0"/>
          </a:p>
          <a:p>
            <a:r>
              <a:rPr lang="en-US" sz="2800" dirty="0" smtClean="0"/>
              <a:t>Rhyming pattern at the end of lines </a:t>
            </a:r>
          </a:p>
          <a:p>
            <a:pPr>
              <a:buFontTx/>
              <a:buNone/>
            </a:pPr>
            <a:r>
              <a:rPr lang="en-US" sz="2800" dirty="0" smtClean="0"/>
              <a:t>   labeled with letters</a:t>
            </a:r>
          </a:p>
          <a:p>
            <a:pPr>
              <a:buFontTx/>
              <a:buNone/>
            </a:pPr>
            <a:endParaRPr lang="en-US" sz="2800" dirty="0" smtClean="0"/>
          </a:p>
          <a:p>
            <a:pPr>
              <a:buFontTx/>
              <a:buNone/>
            </a:pPr>
            <a:r>
              <a:rPr lang="en-US" sz="2400" dirty="0" smtClean="0"/>
              <a:t>“Whenever Richard Cory went down town,    </a:t>
            </a:r>
            <a:r>
              <a:rPr lang="en-US" sz="2800" dirty="0" smtClean="0">
                <a:solidFill>
                  <a:srgbClr val="3333FF"/>
                </a:solidFill>
              </a:rPr>
              <a:t>A</a:t>
            </a:r>
          </a:p>
          <a:p>
            <a:pPr>
              <a:buFontTx/>
              <a:buNone/>
            </a:pPr>
            <a:r>
              <a:rPr lang="en-US" sz="2400" dirty="0" smtClean="0"/>
              <a:t>The people on the pavement looked at him     </a:t>
            </a:r>
            <a:r>
              <a:rPr lang="en-US" sz="2800" dirty="0" smtClean="0">
                <a:solidFill>
                  <a:srgbClr val="3333FF"/>
                </a:solidFill>
              </a:rPr>
              <a:t>B</a:t>
            </a:r>
          </a:p>
          <a:p>
            <a:pPr>
              <a:buFontTx/>
              <a:buNone/>
            </a:pPr>
            <a:r>
              <a:rPr lang="en-US" sz="2400" dirty="0" smtClean="0"/>
              <a:t>He was a gentleman from sole to crown         </a:t>
            </a:r>
            <a:r>
              <a:rPr lang="en-US" sz="2800" dirty="0" smtClean="0">
                <a:solidFill>
                  <a:srgbClr val="3333FF"/>
                </a:solidFill>
              </a:rPr>
              <a:t>A</a:t>
            </a:r>
          </a:p>
          <a:p>
            <a:pPr>
              <a:buFontTx/>
              <a:buNone/>
            </a:pPr>
            <a:r>
              <a:rPr lang="en-US" sz="2400" dirty="0" smtClean="0"/>
              <a:t>Clean favored and imperially slim                  </a:t>
            </a:r>
            <a:r>
              <a:rPr lang="en-US" sz="2800" dirty="0" smtClean="0">
                <a:solidFill>
                  <a:srgbClr val="3333FF"/>
                </a:solidFill>
              </a:rPr>
              <a:t>B</a:t>
            </a:r>
          </a:p>
          <a:p>
            <a:pPr>
              <a:buFontTx/>
              <a:buNone/>
            </a:pPr>
            <a:r>
              <a:rPr lang="en-US" sz="2800" dirty="0" smtClean="0">
                <a:solidFill>
                  <a:srgbClr val="3333FF"/>
                </a:solidFill>
              </a:rPr>
              <a:t>					ABAB </a:t>
            </a:r>
            <a:r>
              <a:rPr lang="en-US" sz="2800" dirty="0" smtClean="0">
                <a:solidFill>
                  <a:srgbClr val="3333FF"/>
                </a:solidFill>
              </a:rPr>
              <a:t>pattern</a:t>
            </a:r>
          </a:p>
        </p:txBody>
      </p:sp>
      <p:sp>
        <p:nvSpPr>
          <p:cNvPr id="23554" name="Rectangle 2"/>
          <p:cNvSpPr>
            <a:spLocks noGrp="1" noChangeArrowheads="1"/>
          </p:cNvSpPr>
          <p:nvPr>
            <p:ph type="title"/>
          </p:nvPr>
        </p:nvSpPr>
        <p:spPr/>
        <p:txBody>
          <a:bodyPr/>
          <a:lstStyle/>
          <a:p>
            <a:r>
              <a:rPr lang="en-US" smtClean="0"/>
              <a:t>Rhyme scheme</a:t>
            </a:r>
          </a:p>
        </p:txBody>
      </p:sp>
    </p:spTree>
    <p:extLst>
      <p:ext uri="{BB962C8B-B14F-4D97-AF65-F5344CB8AC3E}">
        <p14:creationId xmlns:p14="http://schemas.microsoft.com/office/powerpoint/2010/main" val="2234866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92500" lnSpcReduction="20000"/>
          </a:bodyPr>
          <a:lstStyle/>
          <a:p>
            <a:endParaRPr lang="en-US" smtClean="0"/>
          </a:p>
          <a:p>
            <a:pPr>
              <a:buFont typeface="Wingdings 2" pitchFamily="18" charset="2"/>
              <a:buNone/>
            </a:pPr>
            <a:r>
              <a:rPr lang="en-US" sz="2800" smtClean="0"/>
              <a:t>A section of a poem (like a paragraph of a text or a verse of a song)</a:t>
            </a:r>
          </a:p>
          <a:p>
            <a:pPr>
              <a:buFont typeface="Wingdings 2" pitchFamily="18" charset="2"/>
              <a:buNone/>
            </a:pPr>
            <a:endParaRPr lang="en-US" sz="1800" smtClean="0"/>
          </a:p>
          <a:p>
            <a:pPr>
              <a:buFont typeface="Wingdings 2" pitchFamily="18" charset="2"/>
              <a:buNone/>
            </a:pPr>
            <a:r>
              <a:rPr lang="en-US" sz="1800" b="1" smtClean="0"/>
              <a:t>“Do not go Gentle into that Good Night”        by Dylan Thomas</a:t>
            </a:r>
          </a:p>
          <a:p>
            <a:pPr>
              <a:buFont typeface="Wingdings 2" pitchFamily="18" charset="2"/>
              <a:buNone/>
            </a:pPr>
            <a:endParaRPr lang="en-US" sz="1800" b="1" smtClean="0"/>
          </a:p>
          <a:p>
            <a:pPr>
              <a:buFont typeface="Wingdings 2" pitchFamily="18" charset="2"/>
              <a:buNone/>
            </a:pPr>
            <a:r>
              <a:rPr lang="en-US" sz="1800" b="1" smtClean="0">
                <a:solidFill>
                  <a:srgbClr val="FF3300"/>
                </a:solidFill>
              </a:rPr>
              <a:t>Do not go gentle into that good night, </a:t>
            </a:r>
          </a:p>
          <a:p>
            <a:pPr>
              <a:buFont typeface="Wingdings 2" pitchFamily="18" charset="2"/>
              <a:buNone/>
            </a:pPr>
            <a:r>
              <a:rPr lang="en-US" sz="1800" b="1" smtClean="0">
                <a:solidFill>
                  <a:srgbClr val="FF3300"/>
                </a:solidFill>
              </a:rPr>
              <a:t>Old age should burn and rave at close of day; </a:t>
            </a:r>
          </a:p>
          <a:p>
            <a:pPr>
              <a:buFont typeface="Wingdings 2" pitchFamily="18" charset="2"/>
              <a:buNone/>
            </a:pPr>
            <a:r>
              <a:rPr lang="en-US" sz="1800" b="1" smtClean="0">
                <a:solidFill>
                  <a:srgbClr val="FF3300"/>
                </a:solidFill>
              </a:rPr>
              <a:t>Rage, rage against the dying of the light.</a:t>
            </a:r>
            <a:br>
              <a:rPr lang="en-US" sz="1800" b="1" smtClean="0">
                <a:solidFill>
                  <a:srgbClr val="FF3300"/>
                </a:solidFill>
              </a:rPr>
            </a:br>
            <a:r>
              <a:rPr lang="en-US" sz="1800" b="1" smtClean="0"/>
              <a:t> </a:t>
            </a:r>
          </a:p>
          <a:p>
            <a:pPr>
              <a:buFont typeface="Wingdings 2" pitchFamily="18" charset="2"/>
              <a:buNone/>
            </a:pPr>
            <a:r>
              <a:rPr lang="en-US" sz="1800" b="1" smtClean="0">
                <a:solidFill>
                  <a:schemeClr val="accent2"/>
                </a:solidFill>
              </a:rPr>
              <a:t>Though wise men at their end know dark is right,</a:t>
            </a:r>
          </a:p>
          <a:p>
            <a:pPr>
              <a:buFont typeface="Wingdings 2" pitchFamily="18" charset="2"/>
              <a:buNone/>
            </a:pPr>
            <a:r>
              <a:rPr lang="en-US" sz="1800" b="1" smtClean="0">
                <a:solidFill>
                  <a:schemeClr val="accent2"/>
                </a:solidFill>
              </a:rPr>
              <a:t>Because their words had forked no lightning they </a:t>
            </a:r>
          </a:p>
          <a:p>
            <a:pPr>
              <a:buFont typeface="Wingdings 2" pitchFamily="18" charset="2"/>
              <a:buNone/>
            </a:pPr>
            <a:r>
              <a:rPr lang="en-US" sz="1800" b="1" smtClean="0">
                <a:solidFill>
                  <a:schemeClr val="accent2"/>
                </a:solidFill>
              </a:rPr>
              <a:t>Do not go gentle into that good night. </a:t>
            </a:r>
            <a:br>
              <a:rPr lang="en-US" sz="1800" b="1" smtClean="0">
                <a:solidFill>
                  <a:schemeClr val="accent2"/>
                </a:solidFill>
              </a:rPr>
            </a:br>
            <a:r>
              <a:rPr lang="en-US" b="1" smtClean="0"/>
              <a:t/>
            </a:r>
            <a:br>
              <a:rPr lang="en-US" b="1" smtClean="0"/>
            </a:br>
            <a:endParaRPr lang="en-US" b="1" smtClean="0"/>
          </a:p>
        </p:txBody>
      </p:sp>
      <p:sp>
        <p:nvSpPr>
          <p:cNvPr id="27650" name="Rectangle 2"/>
          <p:cNvSpPr>
            <a:spLocks noGrp="1" noChangeArrowheads="1"/>
          </p:cNvSpPr>
          <p:nvPr>
            <p:ph type="title"/>
          </p:nvPr>
        </p:nvSpPr>
        <p:spPr/>
        <p:txBody>
          <a:bodyPr/>
          <a:lstStyle/>
          <a:p>
            <a:r>
              <a:rPr lang="en-US" smtClean="0"/>
              <a:t>stanza</a:t>
            </a:r>
          </a:p>
        </p:txBody>
      </p:sp>
    </p:spTree>
    <p:extLst>
      <p:ext uri="{BB962C8B-B14F-4D97-AF65-F5344CB8AC3E}">
        <p14:creationId xmlns:p14="http://schemas.microsoft.com/office/powerpoint/2010/main" val="3291421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normAutofit fontScale="92500"/>
          </a:bodyPr>
          <a:lstStyle/>
          <a:p>
            <a:r>
              <a:rPr lang="en-US" sz="2800" dirty="0" smtClean="0"/>
              <a:t>The message or central idea/topic of a  work;</a:t>
            </a:r>
          </a:p>
          <a:p>
            <a:r>
              <a:rPr lang="en-US" sz="2800" dirty="0" smtClean="0"/>
              <a:t>Themes are abstract and broad, universal, timeless</a:t>
            </a:r>
          </a:p>
          <a:p>
            <a:pPr>
              <a:buFont typeface="Wingdings 2" pitchFamily="18" charset="2"/>
              <a:buNone/>
            </a:pPr>
            <a:endParaRPr lang="en-US" sz="2800" dirty="0" smtClean="0"/>
          </a:p>
          <a:p>
            <a:pPr>
              <a:buFont typeface="Wingdings 2" pitchFamily="18" charset="2"/>
              <a:buNone/>
            </a:pPr>
            <a:r>
              <a:rPr lang="en-US" sz="2000" b="1" u="sng" dirty="0" smtClean="0"/>
              <a:t>To A Friend </a:t>
            </a:r>
            <a:r>
              <a:rPr lang="en-US" sz="2000" b="1" dirty="0" smtClean="0"/>
              <a:t>      By: Helen H. Moore </a:t>
            </a:r>
          </a:p>
          <a:p>
            <a:pPr>
              <a:buFont typeface="Wingdings 2" pitchFamily="18" charset="2"/>
              <a:buNone/>
            </a:pPr>
            <a:r>
              <a:rPr lang="en-US" sz="2000" b="1" dirty="0" smtClean="0"/>
              <a:t>Let's arrange </a:t>
            </a:r>
          </a:p>
          <a:p>
            <a:pPr>
              <a:buFont typeface="Wingdings 2" pitchFamily="18" charset="2"/>
              <a:buNone/>
            </a:pPr>
            <a:r>
              <a:rPr lang="en-US" sz="2000" b="1" dirty="0" smtClean="0"/>
              <a:t>to exchange </a:t>
            </a:r>
          </a:p>
          <a:p>
            <a:pPr>
              <a:buFont typeface="Wingdings 2" pitchFamily="18" charset="2"/>
              <a:buNone/>
            </a:pPr>
            <a:r>
              <a:rPr lang="en-US" sz="2000" b="1" dirty="0" smtClean="0"/>
              <a:t>love and laughter </a:t>
            </a:r>
          </a:p>
          <a:p>
            <a:pPr>
              <a:buFont typeface="Wingdings 2" pitchFamily="18" charset="2"/>
              <a:buNone/>
            </a:pPr>
            <a:r>
              <a:rPr lang="en-US" sz="2000" b="1" dirty="0" smtClean="0"/>
              <a:t>now and after.     </a:t>
            </a:r>
          </a:p>
          <a:p>
            <a:pPr>
              <a:buFont typeface="Wingdings 2" pitchFamily="18" charset="2"/>
              <a:buNone/>
            </a:pPr>
            <a:endParaRPr lang="en-US" sz="1700" b="1" dirty="0" smtClean="0"/>
          </a:p>
          <a:p>
            <a:pPr algn="ctr">
              <a:buFont typeface="Wingdings 2" pitchFamily="18" charset="2"/>
              <a:buNone/>
            </a:pPr>
            <a:r>
              <a:rPr lang="en-US" sz="1700" b="1" dirty="0" smtClean="0"/>
              <a:t>Theme: friendship </a:t>
            </a:r>
            <a:r>
              <a:rPr lang="en-US" sz="1700" b="1" dirty="0" smtClean="0"/>
              <a:t> lasts forever </a:t>
            </a:r>
            <a:endParaRPr lang="en-US" sz="1700" b="1" dirty="0" smtClean="0"/>
          </a:p>
          <a:p>
            <a:pPr>
              <a:buFont typeface="Wingdings 2" pitchFamily="18" charset="2"/>
              <a:buNone/>
            </a:pPr>
            <a:r>
              <a:rPr lang="en-US" sz="2000" b="1" dirty="0" smtClean="0"/>
              <a:t>           </a:t>
            </a:r>
            <a:endParaRPr lang="en-US" sz="2000" dirty="0" smtClean="0"/>
          </a:p>
          <a:p>
            <a:pPr>
              <a:buFont typeface="Wingdings 2" pitchFamily="18" charset="2"/>
              <a:buNone/>
            </a:pPr>
            <a:endParaRPr lang="en-US" sz="2000" dirty="0" smtClean="0"/>
          </a:p>
        </p:txBody>
      </p:sp>
      <p:sp>
        <p:nvSpPr>
          <p:cNvPr id="29698" name="Rectangle 2"/>
          <p:cNvSpPr>
            <a:spLocks noGrp="1" noChangeArrowheads="1"/>
          </p:cNvSpPr>
          <p:nvPr>
            <p:ph type="title"/>
          </p:nvPr>
        </p:nvSpPr>
        <p:spPr/>
        <p:txBody>
          <a:bodyPr/>
          <a:lstStyle/>
          <a:p>
            <a:r>
              <a:rPr lang="en-US" smtClean="0"/>
              <a:t>theme</a:t>
            </a:r>
          </a:p>
        </p:txBody>
      </p:sp>
    </p:spTree>
    <p:extLst>
      <p:ext uri="{BB962C8B-B14F-4D97-AF65-F5344CB8AC3E}">
        <p14:creationId xmlns:p14="http://schemas.microsoft.com/office/powerpoint/2010/main" val="974106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CN"/>
              <a:t>Shakespearean Sonnets</a:t>
            </a:r>
          </a:p>
        </p:txBody>
      </p:sp>
      <p:sp>
        <p:nvSpPr>
          <p:cNvPr id="9219" name="Rectangle 3"/>
          <p:cNvSpPr>
            <a:spLocks noGrp="1" noChangeArrowheads="1"/>
          </p:cNvSpPr>
          <p:nvPr>
            <p:ph type="body" idx="1"/>
          </p:nvPr>
        </p:nvSpPr>
        <p:spPr>
          <a:xfrm>
            <a:off x="381000" y="1295400"/>
            <a:ext cx="8458200" cy="5373688"/>
          </a:xfrm>
        </p:spPr>
        <p:txBody>
          <a:bodyPr/>
          <a:lstStyle/>
          <a:p>
            <a:pPr>
              <a:buFont typeface="Wingdings" pitchFamily="2" charset="2"/>
              <a:buNone/>
            </a:pPr>
            <a:r>
              <a:rPr lang="en-US" altLang="zh-CN" dirty="0"/>
              <a:t>  William Shakespeare wrote </a:t>
            </a:r>
            <a:r>
              <a:rPr lang="en-US" altLang="zh-CN" dirty="0">
                <a:solidFill>
                  <a:srgbClr val="0066FF"/>
                </a:solidFill>
              </a:rPr>
              <a:t>154</a:t>
            </a:r>
            <a:r>
              <a:rPr lang="en-US" altLang="zh-CN" dirty="0">
                <a:solidFill>
                  <a:schemeClr val="accent1"/>
                </a:solidFill>
              </a:rPr>
              <a:t> </a:t>
            </a:r>
            <a:r>
              <a:rPr lang="en-US" altLang="zh-CN" dirty="0" smtClean="0">
                <a:solidFill>
                  <a:schemeClr val="accent1"/>
                </a:solidFill>
              </a:rPr>
              <a:t>poems called </a:t>
            </a:r>
            <a:r>
              <a:rPr lang="en-US" altLang="zh-CN" b="1" i="1" dirty="0" smtClean="0"/>
              <a:t>sonnets</a:t>
            </a:r>
            <a:r>
              <a:rPr lang="en-US" altLang="zh-CN" dirty="0" smtClean="0"/>
              <a:t>.</a:t>
            </a:r>
          </a:p>
          <a:p>
            <a:pPr>
              <a:buFont typeface="Wingdings" pitchFamily="2" charset="2"/>
              <a:buNone/>
            </a:pPr>
            <a:endParaRPr lang="en-US" altLang="zh-CN" dirty="0"/>
          </a:p>
          <a:p>
            <a:pPr>
              <a:lnSpc>
                <a:spcPct val="90000"/>
              </a:lnSpc>
            </a:pPr>
            <a:r>
              <a:rPr lang="en-US" altLang="zh-CN" dirty="0"/>
              <a:t>The meter of Shakespeare's sonnets </a:t>
            </a:r>
            <a:r>
              <a:rPr lang="en-US" altLang="zh-CN" dirty="0" smtClean="0"/>
              <a:t>follows </a:t>
            </a:r>
            <a:r>
              <a:rPr lang="en-US" altLang="zh-CN" dirty="0">
                <a:hlinkClick r:id="rId2" action="ppaction://hlinksldjump"/>
              </a:rPr>
              <a:t>iambic pentameter </a:t>
            </a:r>
            <a:r>
              <a:rPr lang="en-US" altLang="zh-CN" dirty="0"/>
              <a:t>(except in Sonnet 145). </a:t>
            </a:r>
            <a:endParaRPr lang="en-US" altLang="zh-CN" dirty="0" smtClean="0"/>
          </a:p>
          <a:p>
            <a:pPr>
              <a:lnSpc>
                <a:spcPct val="90000"/>
              </a:lnSpc>
            </a:pPr>
            <a:endParaRPr lang="en-US" altLang="zh-CN" dirty="0"/>
          </a:p>
          <a:p>
            <a:pPr>
              <a:lnSpc>
                <a:spcPct val="90000"/>
              </a:lnSpc>
            </a:pPr>
            <a:r>
              <a:rPr lang="en-US" altLang="zh-CN" dirty="0" smtClean="0"/>
              <a:t>Also, the </a:t>
            </a:r>
            <a:r>
              <a:rPr lang="en-US" altLang="zh-CN" dirty="0"/>
              <a:t>rhyming lines in each stanza are the first and third and the second and fourth. In the couplet ending the poem, both lines rhyme. All of Shakespeare's sonnets follow the same rhyming pattern </a:t>
            </a:r>
            <a:endParaRPr lang="en-US" altLang="zh-CN" dirty="0"/>
          </a:p>
        </p:txBody>
      </p:sp>
    </p:spTree>
    <p:extLst>
      <p:ext uri="{BB962C8B-B14F-4D97-AF65-F5344CB8AC3E}">
        <p14:creationId xmlns:p14="http://schemas.microsoft.com/office/powerpoint/2010/main" val="112922483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Horizontal)">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endParaRPr lang="en-US" sz="2800" smtClean="0"/>
          </a:p>
          <a:p>
            <a:r>
              <a:rPr lang="en-US" sz="2800" smtClean="0"/>
              <a:t>Words that have the same beginning sounds</a:t>
            </a:r>
          </a:p>
          <a:p>
            <a:pPr>
              <a:buFont typeface="Wingdings 2" pitchFamily="18" charset="2"/>
              <a:buNone/>
            </a:pPr>
            <a:r>
              <a:rPr lang="en-US" sz="2800" smtClean="0">
                <a:solidFill>
                  <a:srgbClr val="FF3300"/>
                </a:solidFill>
              </a:rPr>
              <a:t>P</a:t>
            </a:r>
            <a:r>
              <a:rPr lang="en-US" sz="2800" smtClean="0"/>
              <a:t>eter </a:t>
            </a:r>
            <a:r>
              <a:rPr lang="en-US" sz="2800" smtClean="0">
                <a:solidFill>
                  <a:srgbClr val="FF3300"/>
                </a:solidFill>
              </a:rPr>
              <a:t>P</a:t>
            </a:r>
            <a:r>
              <a:rPr lang="en-US" sz="2800" smtClean="0"/>
              <a:t>iper </a:t>
            </a:r>
            <a:r>
              <a:rPr lang="en-US" sz="2800" smtClean="0">
                <a:solidFill>
                  <a:srgbClr val="FF3300"/>
                </a:solidFill>
              </a:rPr>
              <a:t>p</a:t>
            </a:r>
            <a:r>
              <a:rPr lang="en-US" sz="2800" smtClean="0"/>
              <a:t>icked a </a:t>
            </a:r>
            <a:r>
              <a:rPr lang="en-US" sz="2800" smtClean="0">
                <a:solidFill>
                  <a:srgbClr val="FF3300"/>
                </a:solidFill>
              </a:rPr>
              <a:t>p</a:t>
            </a:r>
            <a:r>
              <a:rPr lang="en-US" sz="2800" smtClean="0"/>
              <a:t>eck of </a:t>
            </a:r>
            <a:r>
              <a:rPr lang="en-US" sz="2800" smtClean="0">
                <a:solidFill>
                  <a:srgbClr val="FF3300"/>
                </a:solidFill>
              </a:rPr>
              <a:t>p</a:t>
            </a:r>
            <a:r>
              <a:rPr lang="en-US" sz="2800" smtClean="0"/>
              <a:t>ickled </a:t>
            </a:r>
            <a:r>
              <a:rPr lang="en-US" sz="2800" smtClean="0">
                <a:solidFill>
                  <a:srgbClr val="FF3300"/>
                </a:solidFill>
              </a:rPr>
              <a:t>p</a:t>
            </a:r>
            <a:r>
              <a:rPr lang="en-US" sz="2800" smtClean="0"/>
              <a:t>eppers</a:t>
            </a:r>
          </a:p>
          <a:p>
            <a:pPr>
              <a:buFont typeface="Wingdings 2" pitchFamily="18" charset="2"/>
              <a:buNone/>
            </a:pPr>
            <a:endParaRPr lang="en-US" sz="2800" smtClean="0"/>
          </a:p>
          <a:p>
            <a:pPr>
              <a:buFont typeface="Wingdings 2" pitchFamily="18" charset="2"/>
              <a:buNone/>
            </a:pPr>
            <a:r>
              <a:rPr lang="en-US" sz="1600" b="1" smtClean="0"/>
              <a:t>Dancing Dolphins        </a:t>
            </a:r>
            <a:r>
              <a:rPr lang="en-US" sz="1600" smtClean="0"/>
              <a:t>By Paul McCann </a:t>
            </a:r>
            <a:br>
              <a:rPr lang="en-US" sz="1600" smtClean="0"/>
            </a:br>
            <a:r>
              <a:rPr lang="en-US" sz="1600" smtClean="0">
                <a:solidFill>
                  <a:srgbClr val="FF3300"/>
                </a:solidFill>
              </a:rPr>
              <a:t>Th</a:t>
            </a:r>
            <a:r>
              <a:rPr lang="en-US" sz="1600" smtClean="0"/>
              <a:t>ose tidal </a:t>
            </a:r>
            <a:r>
              <a:rPr lang="en-US" sz="1600" smtClean="0">
                <a:solidFill>
                  <a:srgbClr val="FF3300"/>
                </a:solidFill>
              </a:rPr>
              <a:t>th</a:t>
            </a:r>
            <a:r>
              <a:rPr lang="en-US" sz="1600" smtClean="0"/>
              <a:t>oroughbreds that tango </a:t>
            </a:r>
            <a:r>
              <a:rPr lang="en-US" sz="1600" smtClean="0">
                <a:solidFill>
                  <a:srgbClr val="FF3300"/>
                </a:solidFill>
              </a:rPr>
              <a:t>th</a:t>
            </a:r>
            <a:r>
              <a:rPr lang="en-US" sz="1600" smtClean="0"/>
              <a:t>rough the turquoise tide.</a:t>
            </a:r>
            <a:br>
              <a:rPr lang="en-US" sz="1600" smtClean="0"/>
            </a:br>
            <a:r>
              <a:rPr lang="en-US" sz="1600" smtClean="0"/>
              <a:t/>
            </a:r>
            <a:br>
              <a:rPr lang="en-US" sz="1600" smtClean="0"/>
            </a:br>
            <a:r>
              <a:rPr lang="en-US" sz="1600" smtClean="0"/>
              <a:t>Their taut tails </a:t>
            </a:r>
            <a:r>
              <a:rPr lang="en-US" sz="1600" smtClean="0">
                <a:solidFill>
                  <a:srgbClr val="FF3300"/>
                </a:solidFill>
              </a:rPr>
              <a:t>th</a:t>
            </a:r>
            <a:r>
              <a:rPr lang="en-US" sz="1600" smtClean="0"/>
              <a:t>rashing they twist in tribute </a:t>
            </a:r>
            <a:br>
              <a:rPr lang="en-US" sz="1600" smtClean="0"/>
            </a:br>
            <a:r>
              <a:rPr lang="en-US" sz="1600" smtClean="0"/>
              <a:t>to the titans. </a:t>
            </a:r>
            <a:br>
              <a:rPr lang="en-US" sz="1600" smtClean="0"/>
            </a:br>
            <a:r>
              <a:rPr lang="en-US" sz="1600" smtClean="0"/>
              <a:t/>
            </a:r>
            <a:br>
              <a:rPr lang="en-US" sz="1600" smtClean="0"/>
            </a:br>
            <a:r>
              <a:rPr lang="en-US" sz="1600" smtClean="0"/>
              <a:t>They twirl through the trek</a:t>
            </a:r>
            <a:br>
              <a:rPr lang="en-US" sz="1600" smtClean="0"/>
            </a:br>
            <a:r>
              <a:rPr lang="en-US" sz="1600" smtClean="0"/>
              <a:t>tumbling towards the tide . </a:t>
            </a:r>
            <a:br>
              <a:rPr lang="en-US" sz="1600" smtClean="0"/>
            </a:br>
            <a:r>
              <a:rPr lang="en-US" sz="1600" smtClean="0"/>
              <a:t/>
            </a:r>
            <a:br>
              <a:rPr lang="en-US" sz="1600" smtClean="0"/>
            </a:br>
            <a:r>
              <a:rPr lang="en-US" sz="1600" smtClean="0">
                <a:solidFill>
                  <a:srgbClr val="FF3300"/>
                </a:solidFill>
              </a:rPr>
              <a:t>Th</a:t>
            </a:r>
            <a:r>
              <a:rPr lang="en-US" sz="1600" smtClean="0"/>
              <a:t>rowing themselves towards those </a:t>
            </a:r>
            <a:r>
              <a:rPr lang="en-US" sz="1600" smtClean="0">
                <a:solidFill>
                  <a:srgbClr val="FF3300"/>
                </a:solidFill>
              </a:rPr>
              <a:t>th</a:t>
            </a:r>
            <a:r>
              <a:rPr lang="en-US" sz="1600" smtClean="0"/>
              <a:t>eatrical </a:t>
            </a:r>
            <a:r>
              <a:rPr lang="en-US" sz="1600" smtClean="0">
                <a:solidFill>
                  <a:srgbClr val="FF3300"/>
                </a:solidFill>
              </a:rPr>
              <a:t>th</a:t>
            </a:r>
            <a:r>
              <a:rPr lang="en-US" sz="1600" smtClean="0"/>
              <a:t>espians. </a:t>
            </a:r>
          </a:p>
        </p:txBody>
      </p:sp>
      <p:sp>
        <p:nvSpPr>
          <p:cNvPr id="6146" name="Rectangle 2"/>
          <p:cNvSpPr>
            <a:spLocks noGrp="1" noChangeArrowheads="1"/>
          </p:cNvSpPr>
          <p:nvPr>
            <p:ph type="title"/>
          </p:nvPr>
        </p:nvSpPr>
        <p:spPr/>
        <p:txBody>
          <a:bodyPr/>
          <a:lstStyle/>
          <a:p>
            <a:r>
              <a:rPr lang="en-US" smtClean="0"/>
              <a:t>alliteration</a:t>
            </a:r>
          </a:p>
        </p:txBody>
      </p:sp>
    </p:spTree>
    <p:extLst>
      <p:ext uri="{BB962C8B-B14F-4D97-AF65-F5344CB8AC3E}">
        <p14:creationId xmlns:p14="http://schemas.microsoft.com/office/powerpoint/2010/main" val="2547342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a:t>The rhyming pattern</a:t>
            </a:r>
          </a:p>
        </p:txBody>
      </p:sp>
      <p:sp>
        <p:nvSpPr>
          <p:cNvPr id="10243" name="Rectangle 3"/>
          <p:cNvSpPr>
            <a:spLocks noGrp="1" noChangeArrowheads="1"/>
          </p:cNvSpPr>
          <p:nvPr>
            <p:ph type="body" idx="1"/>
          </p:nvPr>
        </p:nvSpPr>
        <p:spPr>
          <a:xfrm>
            <a:off x="381000" y="1196975"/>
            <a:ext cx="8763000" cy="5472113"/>
          </a:xfrm>
        </p:spPr>
        <p:txBody>
          <a:bodyPr>
            <a:normAutofit/>
          </a:bodyPr>
          <a:lstStyle/>
          <a:p>
            <a:pPr>
              <a:lnSpc>
                <a:spcPct val="90000"/>
              </a:lnSpc>
            </a:pPr>
            <a:r>
              <a:rPr lang="en-US" altLang="zh-CN" sz="2700" dirty="0"/>
              <a:t>The </a:t>
            </a:r>
            <a:r>
              <a:rPr lang="en-US" altLang="zh-CN" sz="2700" dirty="0">
                <a:hlinkClick r:id="rId2" action="ppaction://hlinksldjump"/>
              </a:rPr>
              <a:t>Shakespearean sonnet </a:t>
            </a:r>
            <a:r>
              <a:rPr lang="en-US" altLang="zh-CN" sz="2700" dirty="0"/>
              <a:t>(also called the </a:t>
            </a:r>
            <a:r>
              <a:rPr lang="en-US" altLang="zh-CN" sz="2700" i="1" dirty="0"/>
              <a:t>English sonnet</a:t>
            </a:r>
            <a:r>
              <a:rPr lang="en-US" altLang="zh-CN" sz="2700" dirty="0"/>
              <a:t>) has three </a:t>
            </a:r>
            <a:r>
              <a:rPr lang="en-US" altLang="zh-CN" sz="2700" dirty="0">
                <a:solidFill>
                  <a:schemeClr val="accent1"/>
                </a:solidFill>
              </a:rPr>
              <a:t>four-line stanzas </a:t>
            </a:r>
            <a:r>
              <a:rPr lang="en-US" altLang="zh-CN" sz="2700" dirty="0" smtClean="0">
                <a:solidFill>
                  <a:schemeClr val="accent1"/>
                </a:solidFill>
              </a:rPr>
              <a:t>(called quatrains</a:t>
            </a:r>
            <a:r>
              <a:rPr lang="en-US" altLang="zh-CN" sz="2700" dirty="0">
                <a:solidFill>
                  <a:schemeClr val="accent1"/>
                </a:solidFill>
              </a:rPr>
              <a:t>)</a:t>
            </a:r>
            <a:r>
              <a:rPr lang="en-US" altLang="zh-CN" sz="2700" dirty="0"/>
              <a:t> and a </a:t>
            </a:r>
            <a:r>
              <a:rPr lang="en-US" altLang="zh-CN" sz="2700" dirty="0">
                <a:solidFill>
                  <a:schemeClr val="accent1"/>
                </a:solidFill>
              </a:rPr>
              <a:t>two-line unit called a couplet</a:t>
            </a:r>
            <a:r>
              <a:rPr lang="en-US" altLang="zh-CN" sz="2700" dirty="0" smtClean="0">
                <a:solidFill>
                  <a:schemeClr val="accent1"/>
                </a:solidFill>
              </a:rPr>
              <a:t>.</a:t>
            </a:r>
          </a:p>
          <a:p>
            <a:pPr marL="109728" indent="0">
              <a:lnSpc>
                <a:spcPct val="90000"/>
              </a:lnSpc>
              <a:buNone/>
            </a:pPr>
            <a:r>
              <a:rPr lang="en-US" altLang="zh-CN" sz="2700" dirty="0" smtClean="0"/>
              <a:t> </a:t>
            </a:r>
          </a:p>
          <a:p>
            <a:pPr>
              <a:lnSpc>
                <a:spcPct val="90000"/>
              </a:lnSpc>
            </a:pPr>
            <a:r>
              <a:rPr lang="en-US" altLang="zh-CN" sz="2700" dirty="0" smtClean="0"/>
              <a:t>A </a:t>
            </a:r>
            <a:r>
              <a:rPr lang="en-US" altLang="zh-CN" sz="2700" dirty="0"/>
              <a:t>couplet is always indented; both lines rhyme at the end. </a:t>
            </a:r>
            <a:r>
              <a:rPr lang="en-US" altLang="zh-CN" sz="2700" dirty="0">
                <a:solidFill>
                  <a:srgbClr val="FF0000"/>
                </a:solidFill>
              </a:rPr>
              <a:t>A</a:t>
            </a:r>
            <a:r>
              <a:rPr lang="en-US" altLang="zh-CN" sz="2700" dirty="0">
                <a:solidFill>
                  <a:srgbClr val="0066FF"/>
                </a:solidFill>
              </a:rPr>
              <a:t>B</a:t>
            </a:r>
            <a:r>
              <a:rPr lang="en-US" altLang="zh-CN" sz="2700" dirty="0">
                <a:solidFill>
                  <a:srgbClr val="FF0000"/>
                </a:solidFill>
              </a:rPr>
              <a:t>A</a:t>
            </a:r>
            <a:r>
              <a:rPr lang="en-US" altLang="zh-CN" sz="2700" dirty="0">
                <a:solidFill>
                  <a:srgbClr val="0066FF"/>
                </a:solidFill>
              </a:rPr>
              <a:t>B</a:t>
            </a:r>
            <a:r>
              <a:rPr lang="en-US" altLang="zh-CN" sz="2700" dirty="0"/>
              <a:t> </a:t>
            </a:r>
            <a:r>
              <a:rPr lang="en-US" altLang="zh-CN" sz="2700" dirty="0">
                <a:solidFill>
                  <a:srgbClr val="9933FF"/>
                </a:solidFill>
              </a:rPr>
              <a:t>C</a:t>
            </a:r>
            <a:r>
              <a:rPr lang="en-US" altLang="zh-CN" sz="2700" dirty="0">
                <a:solidFill>
                  <a:srgbClr val="00FF00"/>
                </a:solidFill>
              </a:rPr>
              <a:t>D</a:t>
            </a:r>
            <a:r>
              <a:rPr lang="en-US" altLang="zh-CN" sz="2700" dirty="0">
                <a:solidFill>
                  <a:srgbClr val="9933FF"/>
                </a:solidFill>
              </a:rPr>
              <a:t>C</a:t>
            </a:r>
            <a:r>
              <a:rPr lang="en-US" altLang="zh-CN" sz="2700" dirty="0">
                <a:solidFill>
                  <a:srgbClr val="00FF00"/>
                </a:solidFill>
              </a:rPr>
              <a:t>D </a:t>
            </a:r>
            <a:r>
              <a:rPr lang="en-US" altLang="zh-CN" sz="2700" dirty="0">
                <a:solidFill>
                  <a:schemeClr val="tx2"/>
                </a:solidFill>
              </a:rPr>
              <a:t>E</a:t>
            </a:r>
            <a:r>
              <a:rPr lang="en-US" altLang="zh-CN" sz="2700" dirty="0">
                <a:solidFill>
                  <a:schemeClr val="folHlink"/>
                </a:solidFill>
              </a:rPr>
              <a:t>F</a:t>
            </a:r>
            <a:r>
              <a:rPr lang="en-US" altLang="zh-CN" sz="2700" dirty="0">
                <a:solidFill>
                  <a:schemeClr val="tx2"/>
                </a:solidFill>
              </a:rPr>
              <a:t>E</a:t>
            </a:r>
            <a:r>
              <a:rPr lang="en-US" altLang="zh-CN" sz="2700" dirty="0">
                <a:solidFill>
                  <a:schemeClr val="folHlink"/>
                </a:solidFill>
              </a:rPr>
              <a:t>F</a:t>
            </a:r>
            <a:r>
              <a:rPr lang="en-US" altLang="zh-CN" sz="2700" dirty="0"/>
              <a:t> </a:t>
            </a:r>
            <a:r>
              <a:rPr lang="en-US" altLang="zh-CN" sz="2700" dirty="0" smtClean="0">
                <a:solidFill>
                  <a:srgbClr val="FFCC00"/>
                </a:solidFill>
              </a:rPr>
              <a:t>GG</a:t>
            </a:r>
          </a:p>
          <a:p>
            <a:pPr>
              <a:lnSpc>
                <a:spcPct val="90000"/>
              </a:lnSpc>
            </a:pPr>
            <a:endParaRPr lang="en-US" altLang="zh-CN" sz="2700" dirty="0">
              <a:solidFill>
                <a:srgbClr val="FFCC00"/>
              </a:solidFill>
            </a:endParaRPr>
          </a:p>
          <a:p>
            <a:pPr marL="109728" indent="0">
              <a:lnSpc>
                <a:spcPct val="90000"/>
              </a:lnSpc>
              <a:buNone/>
            </a:pPr>
            <a:r>
              <a:rPr lang="en-US" altLang="zh-CN" sz="2700" dirty="0"/>
              <a:t> </a:t>
            </a:r>
          </a:p>
        </p:txBody>
      </p:sp>
    </p:spTree>
    <p:extLst>
      <p:ext uri="{BB962C8B-B14F-4D97-AF65-F5344CB8AC3E}">
        <p14:creationId xmlns:p14="http://schemas.microsoft.com/office/powerpoint/2010/main" val="230307698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024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 calcmode="lin" valueType="num">
                                      <p:cBhvr>
                                        <p:cTn id="14" dur="1000" fill="hold"/>
                                        <p:tgtEl>
                                          <p:spTgt spid="1024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024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24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p:cTn id="21" dur="1000" fill="hold"/>
                                        <p:tgtEl>
                                          <p:spTgt spid="1024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1024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0243">
                                            <p:txEl>
                                              <p:pRg st="2" end="2"/>
                                            </p:txEl>
                                          </p:spTgt>
                                        </p:tgtEl>
                                      </p:cBhvr>
                                    </p:animEffect>
                                  </p:childTnLst>
                                </p:cTn>
                              </p:par>
                              <p:par>
                                <p:cTn id="24" presetID="29" presetClass="entr" presetSubtype="0" fill="hold" nodeType="withEffect">
                                  <p:stCondLst>
                                    <p:cond delay="0"/>
                                  </p:stCondLst>
                                  <p:childTnLst>
                                    <p:set>
                                      <p:cBhvr>
                                        <p:cTn id="25" dur="1" fill="hold">
                                          <p:stCondLst>
                                            <p:cond delay="0"/>
                                          </p:stCondLst>
                                        </p:cTn>
                                        <p:tgtEl>
                                          <p:spTgt spid="10243">
                                            <p:txEl>
                                              <p:pRg st="4" end="4"/>
                                            </p:txEl>
                                          </p:spTgt>
                                        </p:tgtEl>
                                        <p:attrNameLst>
                                          <p:attrName>style.visibility</p:attrName>
                                        </p:attrNameLst>
                                      </p:cBhvr>
                                      <p:to>
                                        <p:strVal val="visible"/>
                                      </p:to>
                                    </p:set>
                                    <p:anim calcmode="lin" valueType="num">
                                      <p:cBhvr>
                                        <p:cTn id="26" dur="1000" fill="hold"/>
                                        <p:tgtEl>
                                          <p:spTgt spid="10243">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1024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sz="4000" b="1"/>
              <a:t>Iambic Pentameter</a:t>
            </a:r>
            <a:r>
              <a:rPr lang="en-US" altLang="zh-CN"/>
              <a:t> </a:t>
            </a:r>
          </a:p>
        </p:txBody>
      </p:sp>
      <p:sp>
        <p:nvSpPr>
          <p:cNvPr id="17411" name="Rectangle 3"/>
          <p:cNvSpPr>
            <a:spLocks noGrp="1" noChangeArrowheads="1"/>
          </p:cNvSpPr>
          <p:nvPr>
            <p:ph type="body" idx="1"/>
          </p:nvPr>
        </p:nvSpPr>
        <p:spPr>
          <a:xfrm>
            <a:off x="609600" y="1219200"/>
            <a:ext cx="8229600" cy="5305425"/>
          </a:xfrm>
        </p:spPr>
        <p:txBody>
          <a:bodyPr>
            <a:normAutofit/>
          </a:bodyPr>
          <a:lstStyle/>
          <a:p>
            <a:pPr>
              <a:lnSpc>
                <a:spcPct val="80000"/>
              </a:lnSpc>
            </a:pPr>
            <a:r>
              <a:rPr lang="en-US" altLang="zh-CN" sz="2800" dirty="0"/>
              <a:t>Shakespeare wrote his sonnets </a:t>
            </a:r>
            <a:r>
              <a:rPr lang="en-US" altLang="zh-CN" sz="2800" dirty="0" smtClean="0"/>
              <a:t>and his plays </a:t>
            </a:r>
            <a:r>
              <a:rPr lang="en-US" altLang="zh-CN" sz="2800" dirty="0"/>
              <a:t>in </a:t>
            </a:r>
            <a:r>
              <a:rPr lang="en-US" altLang="zh-CN" sz="2800" b="1" dirty="0"/>
              <a:t>iambic </a:t>
            </a:r>
            <a:r>
              <a:rPr lang="en-US" altLang="zh-CN" sz="2800" b="1" dirty="0" smtClean="0"/>
              <a:t>pentameter</a:t>
            </a:r>
            <a:r>
              <a:rPr lang="en-US" altLang="zh-CN" sz="2800" dirty="0"/>
              <a:t>.</a:t>
            </a:r>
          </a:p>
          <a:p>
            <a:pPr lvl="1">
              <a:lnSpc>
                <a:spcPct val="80000"/>
              </a:lnSpc>
            </a:pPr>
            <a:r>
              <a:rPr lang="en-US" altLang="zh-CN" sz="2400" dirty="0"/>
              <a:t>a technical term for a poetry pattern in which each line has 10 syllables, beginning with an </a:t>
            </a:r>
            <a:r>
              <a:rPr lang="en-US" altLang="zh-CN" sz="2400" dirty="0" smtClean="0"/>
              <a:t>unstressed and then a </a:t>
            </a:r>
            <a:r>
              <a:rPr lang="en-US" altLang="zh-CN" sz="2400" dirty="0" err="1" smtClean="0"/>
              <a:t>stresed</a:t>
            </a:r>
            <a:r>
              <a:rPr lang="en-US" altLang="zh-CN" sz="2400" dirty="0" smtClean="0"/>
              <a:t> syllable… </a:t>
            </a:r>
          </a:p>
          <a:p>
            <a:pPr lvl="1">
              <a:lnSpc>
                <a:spcPct val="80000"/>
              </a:lnSpc>
            </a:pPr>
            <a:r>
              <a:rPr lang="en-US" altLang="zh-CN" sz="2400" dirty="0" smtClean="0"/>
              <a:t>…followed </a:t>
            </a:r>
            <a:r>
              <a:rPr lang="en-US" altLang="zh-CN" sz="2400" dirty="0"/>
              <a:t>by another pair of unstressed and stressed syllables, and so on--until there are five pairs of syllables (or ten syllables in all) .</a:t>
            </a:r>
          </a:p>
          <a:p>
            <a:pPr>
              <a:lnSpc>
                <a:spcPct val="80000"/>
              </a:lnSpc>
              <a:buFont typeface="Wingdings" pitchFamily="2" charset="2"/>
              <a:buNone/>
            </a:pPr>
            <a:endParaRPr lang="en-US" altLang="zh-CN" sz="2800" b="1" dirty="0" smtClean="0">
              <a:solidFill>
                <a:srgbClr val="0066FF"/>
              </a:solidFill>
            </a:endParaRPr>
          </a:p>
          <a:p>
            <a:pPr>
              <a:lnSpc>
                <a:spcPct val="80000"/>
              </a:lnSpc>
              <a:buFont typeface="Wingdings" pitchFamily="2" charset="2"/>
              <a:buNone/>
            </a:pPr>
            <a:r>
              <a:rPr lang="en-US" altLang="zh-CN" sz="2800" b="1" dirty="0" smtClean="0">
                <a:solidFill>
                  <a:srgbClr val="0066FF"/>
                </a:solidFill>
              </a:rPr>
              <a:t>But</a:t>
            </a:r>
            <a:r>
              <a:rPr lang="en-US" altLang="zh-CN" sz="2800" b="1" dirty="0"/>
              <a:t>, </a:t>
            </a:r>
            <a:r>
              <a:rPr lang="en-US" altLang="zh-CN" sz="2800" b="1" u="sng" dirty="0">
                <a:solidFill>
                  <a:srgbClr val="FF0000"/>
                </a:solidFill>
              </a:rPr>
              <a:t>soft</a:t>
            </a:r>
            <a:r>
              <a:rPr lang="en-US" altLang="zh-CN" sz="2800" b="1" dirty="0"/>
              <a:t>! </a:t>
            </a:r>
            <a:r>
              <a:rPr lang="en-US" altLang="zh-CN" sz="2800" b="1" dirty="0">
                <a:solidFill>
                  <a:srgbClr val="0066FF"/>
                </a:solidFill>
              </a:rPr>
              <a:t>what </a:t>
            </a:r>
            <a:r>
              <a:rPr lang="en-US" altLang="zh-CN" sz="2800" b="1" u="sng" dirty="0">
                <a:solidFill>
                  <a:srgbClr val="FF0000"/>
                </a:solidFill>
              </a:rPr>
              <a:t>light</a:t>
            </a:r>
            <a:r>
              <a:rPr lang="en-US" altLang="zh-CN" sz="2800" b="1" dirty="0">
                <a:solidFill>
                  <a:srgbClr val="FF0000"/>
                </a:solidFill>
              </a:rPr>
              <a:t> </a:t>
            </a:r>
            <a:r>
              <a:rPr lang="en-US" altLang="zh-CN" sz="2800" b="1" dirty="0">
                <a:solidFill>
                  <a:srgbClr val="0066FF"/>
                </a:solidFill>
              </a:rPr>
              <a:t>through</a:t>
            </a:r>
            <a:r>
              <a:rPr lang="en-US" altLang="zh-CN" sz="2800" b="1" dirty="0"/>
              <a:t> </a:t>
            </a:r>
            <a:r>
              <a:rPr lang="en-US" altLang="zh-CN" sz="2800" b="1" u="sng" dirty="0">
                <a:solidFill>
                  <a:srgbClr val="FF0000"/>
                </a:solidFill>
              </a:rPr>
              <a:t>yon</a:t>
            </a:r>
            <a:r>
              <a:rPr lang="en-US" altLang="zh-CN" sz="2800" b="1" dirty="0">
                <a:solidFill>
                  <a:srgbClr val="0066FF"/>
                </a:solidFill>
              </a:rPr>
              <a:t>der</a:t>
            </a:r>
            <a:r>
              <a:rPr lang="en-US" altLang="zh-CN" sz="2800" b="1" dirty="0"/>
              <a:t> </a:t>
            </a:r>
            <a:r>
              <a:rPr lang="en-US" altLang="zh-CN" sz="2800" b="1" u="sng" dirty="0">
                <a:solidFill>
                  <a:srgbClr val="FF0000"/>
                </a:solidFill>
              </a:rPr>
              <a:t>win</a:t>
            </a:r>
            <a:r>
              <a:rPr lang="en-US" altLang="zh-CN" sz="2800" b="1" dirty="0">
                <a:solidFill>
                  <a:srgbClr val="0066FF"/>
                </a:solidFill>
              </a:rPr>
              <a:t>dow</a:t>
            </a:r>
            <a:r>
              <a:rPr lang="en-US" altLang="zh-CN" sz="2800" b="1" dirty="0"/>
              <a:t> </a:t>
            </a:r>
            <a:r>
              <a:rPr lang="en-US" altLang="zh-CN" sz="2800" b="1" u="sng" dirty="0">
                <a:solidFill>
                  <a:srgbClr val="FF0000"/>
                </a:solidFill>
              </a:rPr>
              <a:t>breaks</a:t>
            </a:r>
            <a:r>
              <a:rPr lang="en-US" altLang="zh-CN" sz="2800" b="1" dirty="0"/>
              <a:t>?</a:t>
            </a:r>
            <a:r>
              <a:rPr lang="en-US" altLang="zh-CN" sz="2800" dirty="0"/>
              <a:t>  </a:t>
            </a:r>
          </a:p>
        </p:txBody>
      </p:sp>
    </p:spTree>
    <p:extLst>
      <p:ext uri="{BB962C8B-B14F-4D97-AF65-F5344CB8AC3E}">
        <p14:creationId xmlns:p14="http://schemas.microsoft.com/office/powerpoint/2010/main" val="196619383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74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1">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 calcmode="lin" valueType="num">
                                      <p:cBhvr>
                                        <p:cTn id="12" dur="1000" fill="hold"/>
                                        <p:tgtEl>
                                          <p:spTgt spid="17411">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174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7411">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 calcmode="lin" valueType="num">
                                      <p:cBhvr>
                                        <p:cTn id="17" dur="1000" fill="hold"/>
                                        <p:tgtEl>
                                          <p:spTgt spid="17411">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174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7411">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 calcmode="lin" valueType="num">
                                      <p:cBhvr>
                                        <p:cTn id="22" dur="1000" fill="hold"/>
                                        <p:tgtEl>
                                          <p:spTgt spid="17411">
                                            <p:txEl>
                                              <p:pRg st="4" end="4"/>
                                            </p:txEl>
                                          </p:spTgt>
                                        </p:tgtEl>
                                        <p:attrNameLst>
                                          <p:attrName>ppt_x</p:attrName>
                                        </p:attrNameLst>
                                      </p:cBhvr>
                                      <p:tavLst>
                                        <p:tav tm="0">
                                          <p:val>
                                            <p:strVal val="#ppt_x-.2"/>
                                          </p:val>
                                        </p:tav>
                                        <p:tav tm="100000">
                                          <p:val>
                                            <p:strVal val="#ppt_x"/>
                                          </p:val>
                                        </p:tav>
                                      </p:tavLst>
                                    </p:anim>
                                    <p:anim calcmode="lin" valueType="num">
                                      <p:cBhvr>
                                        <p:cTn id="23" dur="1000" fill="hold"/>
                                        <p:tgtEl>
                                          <p:spTgt spid="174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11413" y="260350"/>
            <a:ext cx="6400800" cy="936625"/>
          </a:xfrm>
        </p:spPr>
        <p:txBody>
          <a:bodyPr/>
          <a:lstStyle/>
          <a:p>
            <a:r>
              <a:rPr lang="en-US" altLang="zh-CN" sz="5400" dirty="0" smtClean="0"/>
              <a:t>EX/ Sonnet </a:t>
            </a:r>
            <a:r>
              <a:rPr lang="en-US" altLang="zh-CN" sz="5400" dirty="0"/>
              <a:t>18</a:t>
            </a:r>
          </a:p>
        </p:txBody>
      </p:sp>
      <p:sp>
        <p:nvSpPr>
          <p:cNvPr id="11267" name="Rectangle 3"/>
          <p:cNvSpPr>
            <a:spLocks noGrp="1" noChangeArrowheads="1"/>
          </p:cNvSpPr>
          <p:nvPr>
            <p:ph type="body" idx="1"/>
          </p:nvPr>
        </p:nvSpPr>
        <p:spPr>
          <a:xfrm>
            <a:off x="2438400" y="1268413"/>
            <a:ext cx="6400800" cy="5400675"/>
          </a:xfrm>
        </p:spPr>
        <p:txBody>
          <a:bodyPr/>
          <a:lstStyle/>
          <a:p>
            <a:pPr>
              <a:buFont typeface="Wingdings" pitchFamily="2" charset="2"/>
              <a:buNone/>
            </a:pPr>
            <a:r>
              <a:rPr lang="en-US" altLang="zh-CN" b="1" i="1" u="sng" dirty="0"/>
              <a:t>Quatrain 1 (four-line stanza)</a:t>
            </a:r>
            <a:r>
              <a:rPr lang="en-US" altLang="zh-CN" b="1" dirty="0"/>
              <a:t> </a:t>
            </a:r>
            <a:r>
              <a:rPr lang="en-US" altLang="zh-CN" dirty="0"/>
              <a:t> </a:t>
            </a:r>
            <a:endParaRPr lang="en-US" altLang="zh-CN" sz="2400" b="1" dirty="0"/>
          </a:p>
          <a:p>
            <a:pPr>
              <a:buFont typeface="Wingdings" pitchFamily="2" charset="2"/>
              <a:buNone/>
            </a:pPr>
            <a:r>
              <a:rPr lang="en-US" altLang="zh-CN" b="1" dirty="0">
                <a:solidFill>
                  <a:srgbClr val="FF0000"/>
                </a:solidFill>
              </a:rPr>
              <a:t>A</a:t>
            </a:r>
            <a:r>
              <a:rPr lang="en-US" altLang="zh-CN" dirty="0"/>
              <a:t> Shall I compare thee to a summer’s </a:t>
            </a:r>
            <a:r>
              <a:rPr lang="en-US" altLang="zh-CN" b="1" dirty="0">
                <a:solidFill>
                  <a:srgbClr val="FF0000"/>
                </a:solidFill>
              </a:rPr>
              <a:t>Day</a:t>
            </a:r>
            <a:r>
              <a:rPr lang="en-US" altLang="zh-CN" dirty="0"/>
              <a:t>?</a:t>
            </a:r>
          </a:p>
          <a:p>
            <a:pPr>
              <a:buFont typeface="Wingdings" pitchFamily="2" charset="2"/>
              <a:buNone/>
            </a:pPr>
            <a:r>
              <a:rPr lang="en-US" altLang="zh-CN" b="1" dirty="0">
                <a:solidFill>
                  <a:srgbClr val="0066FF"/>
                </a:solidFill>
              </a:rPr>
              <a:t>B</a:t>
            </a:r>
            <a:r>
              <a:rPr lang="en-US" altLang="zh-CN" dirty="0"/>
              <a:t>   Thou art more lovely and more </a:t>
            </a:r>
            <a:r>
              <a:rPr lang="en-US" altLang="zh-CN" dirty="0" err="1" smtClean="0"/>
              <a:t>temper</a:t>
            </a:r>
            <a:r>
              <a:rPr lang="en-US" altLang="zh-CN" sz="2400" b="1" dirty="0" err="1" smtClean="0">
                <a:solidFill>
                  <a:srgbClr val="0066FF"/>
                </a:solidFill>
              </a:rPr>
              <a:t>ATE</a:t>
            </a:r>
            <a:r>
              <a:rPr lang="en-US" altLang="zh-CN" sz="2400" dirty="0" smtClean="0"/>
              <a:t> </a:t>
            </a:r>
            <a:r>
              <a:rPr lang="en-US" altLang="zh-CN" dirty="0"/>
              <a:t>:</a:t>
            </a:r>
          </a:p>
          <a:p>
            <a:pPr>
              <a:buFont typeface="Wingdings" pitchFamily="2" charset="2"/>
              <a:buNone/>
            </a:pPr>
            <a:r>
              <a:rPr lang="en-US" altLang="zh-CN" b="1" dirty="0">
                <a:solidFill>
                  <a:srgbClr val="FF0000"/>
                </a:solidFill>
              </a:rPr>
              <a:t>A</a:t>
            </a:r>
            <a:r>
              <a:rPr lang="en-US" altLang="zh-CN" dirty="0"/>
              <a:t>   Rough winds do shake the darling buds of </a:t>
            </a:r>
            <a:r>
              <a:rPr lang="en-US" altLang="zh-CN" b="1" dirty="0">
                <a:solidFill>
                  <a:srgbClr val="FF0000"/>
                </a:solidFill>
              </a:rPr>
              <a:t>MAY</a:t>
            </a:r>
            <a:r>
              <a:rPr lang="en-US" altLang="zh-CN" b="1" dirty="0"/>
              <a:t>,</a:t>
            </a:r>
            <a:r>
              <a:rPr lang="en-US" altLang="zh-CN" dirty="0"/>
              <a:t> </a:t>
            </a:r>
          </a:p>
          <a:p>
            <a:pPr>
              <a:buFont typeface="Wingdings" pitchFamily="2" charset="2"/>
              <a:buNone/>
            </a:pPr>
            <a:r>
              <a:rPr lang="en-US" altLang="zh-CN" b="1" dirty="0">
                <a:solidFill>
                  <a:srgbClr val="0066FF"/>
                </a:solidFill>
              </a:rPr>
              <a:t>B</a:t>
            </a:r>
            <a:r>
              <a:rPr lang="en-US" altLang="zh-CN" dirty="0"/>
              <a:t>   And summer's lease hath all too short a </a:t>
            </a:r>
            <a:r>
              <a:rPr lang="en-US" altLang="zh-CN" b="1" dirty="0">
                <a:solidFill>
                  <a:srgbClr val="0066FF"/>
                </a:solidFill>
              </a:rPr>
              <a:t>DATE</a:t>
            </a:r>
            <a:r>
              <a:rPr lang="en-US" altLang="zh-CN" dirty="0">
                <a:solidFill>
                  <a:srgbClr val="0066FF"/>
                </a:solidFill>
              </a:rPr>
              <a:t> </a:t>
            </a:r>
            <a:r>
              <a:rPr lang="en-US" altLang="zh-CN" dirty="0"/>
              <a:t>:</a:t>
            </a:r>
          </a:p>
          <a:p>
            <a:pPr>
              <a:buFont typeface="Wingdings" pitchFamily="2" charset="2"/>
              <a:buNone/>
            </a:pPr>
            <a:endParaRPr lang="en-US" altLang="zh-CN" dirty="0"/>
          </a:p>
          <a:p>
            <a:pPr>
              <a:buFont typeface="Wingdings" pitchFamily="2" charset="2"/>
              <a:buNone/>
            </a:pPr>
            <a:endParaRPr lang="en-US" altLang="zh-CN" dirty="0"/>
          </a:p>
        </p:txBody>
      </p:sp>
    </p:spTree>
    <p:extLst>
      <p:ext uri="{BB962C8B-B14F-4D97-AF65-F5344CB8AC3E}">
        <p14:creationId xmlns:p14="http://schemas.microsoft.com/office/powerpoint/2010/main" val="41979050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267">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 calcmode="lin" valueType="num">
                                      <p:cBhvr>
                                        <p:cTn id="12"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1267">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1267">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p:cTn id="17"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1267">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1267">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 calcmode="lin" valueType="num">
                                      <p:cBhvr>
                                        <p:cTn id="22" dur="5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11267">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11267">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 calcmode="lin" valueType="num">
                                      <p:cBhvr>
                                        <p:cTn id="27" dur="5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1267">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CN" sz="5400"/>
              <a:t>Sonnet 18</a:t>
            </a:r>
          </a:p>
        </p:txBody>
      </p:sp>
      <p:sp>
        <p:nvSpPr>
          <p:cNvPr id="12291" name="Rectangle 3"/>
          <p:cNvSpPr>
            <a:spLocks noGrp="1" noChangeArrowheads="1"/>
          </p:cNvSpPr>
          <p:nvPr>
            <p:ph type="body" idx="1"/>
          </p:nvPr>
        </p:nvSpPr>
        <p:spPr>
          <a:xfrm>
            <a:off x="2438400" y="1600200"/>
            <a:ext cx="6400800" cy="4492625"/>
          </a:xfrm>
        </p:spPr>
        <p:txBody>
          <a:bodyPr/>
          <a:lstStyle/>
          <a:p>
            <a:pPr>
              <a:lnSpc>
                <a:spcPct val="90000"/>
              </a:lnSpc>
              <a:buFont typeface="Wingdings" pitchFamily="2" charset="2"/>
              <a:buNone/>
            </a:pPr>
            <a:r>
              <a:rPr lang="en-US" altLang="zh-CN" b="1" i="1" u="sng" dirty="0"/>
              <a:t>Quatrain 2 (four-line stanza)</a:t>
            </a:r>
            <a:r>
              <a:rPr lang="en-US" altLang="zh-CN" b="1" dirty="0"/>
              <a:t> </a:t>
            </a:r>
            <a:r>
              <a:rPr lang="en-US" altLang="zh-CN" dirty="0"/>
              <a:t> </a:t>
            </a:r>
            <a:endParaRPr lang="en-US" altLang="zh-CN" b="1" dirty="0"/>
          </a:p>
          <a:p>
            <a:pPr>
              <a:lnSpc>
                <a:spcPct val="90000"/>
              </a:lnSpc>
              <a:buFont typeface="Wingdings" pitchFamily="2" charset="2"/>
              <a:buNone/>
            </a:pPr>
            <a:r>
              <a:rPr lang="en-US" altLang="zh-CN" sz="2800" b="1" dirty="0">
                <a:solidFill>
                  <a:srgbClr val="9933FF"/>
                </a:solidFill>
              </a:rPr>
              <a:t>C</a:t>
            </a:r>
            <a:r>
              <a:rPr lang="en-US" altLang="zh-CN" sz="2800" dirty="0">
                <a:solidFill>
                  <a:srgbClr val="9933FF"/>
                </a:solidFill>
              </a:rPr>
              <a:t> </a:t>
            </a:r>
            <a:r>
              <a:rPr lang="en-US" altLang="zh-CN" sz="2800" dirty="0"/>
              <a:t>  Sometime too hot the eye of heaven </a:t>
            </a:r>
            <a:r>
              <a:rPr lang="en-US" altLang="zh-CN" sz="2800" b="1" dirty="0">
                <a:solidFill>
                  <a:srgbClr val="9933FF"/>
                </a:solidFill>
              </a:rPr>
              <a:t>SHINES</a:t>
            </a:r>
            <a:r>
              <a:rPr lang="en-US" altLang="zh-CN" sz="2800" b="1" dirty="0"/>
              <a:t>,</a:t>
            </a:r>
            <a:r>
              <a:rPr lang="en-US" altLang="zh-CN" sz="2800" dirty="0"/>
              <a:t> </a:t>
            </a:r>
          </a:p>
          <a:p>
            <a:pPr>
              <a:lnSpc>
                <a:spcPct val="90000"/>
              </a:lnSpc>
              <a:buFont typeface="Wingdings" pitchFamily="2" charset="2"/>
              <a:buNone/>
            </a:pPr>
            <a:r>
              <a:rPr lang="en-US" altLang="zh-CN" sz="2800" b="1" dirty="0">
                <a:solidFill>
                  <a:srgbClr val="00FF00"/>
                </a:solidFill>
              </a:rPr>
              <a:t>D</a:t>
            </a:r>
            <a:r>
              <a:rPr lang="en-US" altLang="zh-CN" sz="2800" dirty="0">
                <a:solidFill>
                  <a:srgbClr val="00FF00"/>
                </a:solidFill>
              </a:rPr>
              <a:t> </a:t>
            </a:r>
            <a:r>
              <a:rPr lang="en-US" altLang="zh-CN" sz="2800" dirty="0"/>
              <a:t>  And often is his gold complexion </a:t>
            </a:r>
            <a:r>
              <a:rPr lang="en-US" altLang="zh-CN" sz="2800" b="1" dirty="0">
                <a:solidFill>
                  <a:srgbClr val="00FF00"/>
                </a:solidFill>
              </a:rPr>
              <a:t>DIMM'D</a:t>
            </a:r>
            <a:r>
              <a:rPr lang="en-US" altLang="zh-CN" sz="2800" b="1" dirty="0"/>
              <a:t>;</a:t>
            </a:r>
          </a:p>
          <a:p>
            <a:pPr>
              <a:lnSpc>
                <a:spcPct val="90000"/>
              </a:lnSpc>
              <a:buFont typeface="Wingdings" pitchFamily="2" charset="2"/>
              <a:buNone/>
            </a:pPr>
            <a:r>
              <a:rPr lang="en-US" altLang="zh-CN" sz="2800" b="1" dirty="0">
                <a:solidFill>
                  <a:srgbClr val="9933FF"/>
                </a:solidFill>
              </a:rPr>
              <a:t>C</a:t>
            </a:r>
            <a:r>
              <a:rPr lang="en-US" altLang="zh-CN" sz="2800" dirty="0">
                <a:solidFill>
                  <a:srgbClr val="9933FF"/>
                </a:solidFill>
              </a:rPr>
              <a:t> </a:t>
            </a:r>
            <a:r>
              <a:rPr lang="en-US" altLang="zh-CN" sz="2800" dirty="0"/>
              <a:t> And every fair from fair sometime de </a:t>
            </a:r>
            <a:r>
              <a:rPr lang="en-US" altLang="zh-CN" sz="2800" b="1" dirty="0">
                <a:solidFill>
                  <a:srgbClr val="9933FF"/>
                </a:solidFill>
              </a:rPr>
              <a:t>CLINES</a:t>
            </a:r>
            <a:r>
              <a:rPr lang="en-US" altLang="zh-CN" sz="2800" b="1" dirty="0"/>
              <a:t>,</a:t>
            </a:r>
            <a:r>
              <a:rPr lang="en-US" altLang="zh-CN" sz="2800" dirty="0"/>
              <a:t> </a:t>
            </a:r>
          </a:p>
          <a:p>
            <a:pPr>
              <a:lnSpc>
                <a:spcPct val="90000"/>
              </a:lnSpc>
              <a:buFont typeface="Wingdings" pitchFamily="2" charset="2"/>
              <a:buNone/>
            </a:pPr>
            <a:r>
              <a:rPr lang="en-US" altLang="zh-CN" sz="2800" b="1" dirty="0" smtClean="0">
                <a:solidFill>
                  <a:srgbClr val="00FF00"/>
                </a:solidFill>
              </a:rPr>
              <a:t>D</a:t>
            </a:r>
            <a:r>
              <a:rPr lang="en-US" altLang="zh-CN" sz="2800" dirty="0">
                <a:solidFill>
                  <a:srgbClr val="00FF00"/>
                </a:solidFill>
              </a:rPr>
              <a:t> </a:t>
            </a:r>
            <a:r>
              <a:rPr lang="en-US" altLang="zh-CN" sz="2800" dirty="0"/>
              <a:t>  By chance or nature's changing course </a:t>
            </a:r>
            <a:r>
              <a:rPr lang="en-US" altLang="zh-CN" sz="2800" dirty="0" err="1" smtClean="0"/>
              <a:t>un</a:t>
            </a:r>
            <a:r>
              <a:rPr lang="en-US" altLang="zh-CN" sz="2800" b="1" dirty="0" err="1" smtClean="0">
                <a:solidFill>
                  <a:srgbClr val="00FF00"/>
                </a:solidFill>
              </a:rPr>
              <a:t>TRIMM'D</a:t>
            </a:r>
            <a:r>
              <a:rPr lang="en-US" altLang="zh-CN" sz="2800" b="1" dirty="0"/>
              <a:t>;</a:t>
            </a:r>
            <a:r>
              <a:rPr lang="en-US" altLang="zh-CN" sz="2800" dirty="0"/>
              <a:t> </a:t>
            </a:r>
          </a:p>
          <a:p>
            <a:pPr>
              <a:lnSpc>
                <a:spcPct val="90000"/>
              </a:lnSpc>
            </a:pPr>
            <a:endParaRPr lang="en-US" altLang="zh-CN" sz="2800" dirty="0"/>
          </a:p>
        </p:txBody>
      </p:sp>
    </p:spTree>
    <p:extLst>
      <p:ext uri="{BB962C8B-B14F-4D97-AF65-F5344CB8AC3E}">
        <p14:creationId xmlns:p14="http://schemas.microsoft.com/office/powerpoint/2010/main" val="222915283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1000"/>
                                        <p:tgtEl>
                                          <p:spTgt spid="12291">
                                            <p:txEl>
                                              <p:pRg st="1" end="1"/>
                                            </p:txEl>
                                          </p:spTgt>
                                        </p:tgtEl>
                                      </p:cBhvr>
                                    </p:animEffect>
                                    <p:anim calcmode="lin" valueType="num">
                                      <p:cBhvr>
                                        <p:cTn id="13"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1">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1000"/>
                                        <p:tgtEl>
                                          <p:spTgt spid="12291">
                                            <p:txEl>
                                              <p:pRg st="2" end="2"/>
                                            </p:txEl>
                                          </p:spTgt>
                                        </p:tgtEl>
                                      </p:cBhvr>
                                    </p:animEffect>
                                    <p:anim calcmode="lin" valueType="num">
                                      <p:cBhvr>
                                        <p:cTn id="18"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291">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1000"/>
                                        <p:tgtEl>
                                          <p:spTgt spid="12291">
                                            <p:txEl>
                                              <p:pRg st="3" end="3"/>
                                            </p:txEl>
                                          </p:spTgt>
                                        </p:tgtEl>
                                      </p:cBhvr>
                                    </p:animEffect>
                                    <p:anim calcmode="lin" valueType="num">
                                      <p:cBhvr>
                                        <p:cTn id="23"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2291">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fade">
                                      <p:cBhvr>
                                        <p:cTn id="27" dur="1000"/>
                                        <p:tgtEl>
                                          <p:spTgt spid="12291">
                                            <p:txEl>
                                              <p:pRg st="4" end="4"/>
                                            </p:txEl>
                                          </p:spTgt>
                                        </p:tgtEl>
                                      </p:cBhvr>
                                    </p:animEffect>
                                    <p:anim calcmode="lin" valueType="num">
                                      <p:cBhvr>
                                        <p:cTn id="28"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411413" y="260350"/>
            <a:ext cx="6400800" cy="1219200"/>
          </a:xfrm>
        </p:spPr>
        <p:txBody>
          <a:bodyPr/>
          <a:lstStyle/>
          <a:p>
            <a:r>
              <a:rPr lang="en-US" altLang="zh-CN" sz="5400"/>
              <a:t>Sonnet 18</a:t>
            </a:r>
          </a:p>
        </p:txBody>
      </p:sp>
      <p:sp>
        <p:nvSpPr>
          <p:cNvPr id="13315" name="Rectangle 3"/>
          <p:cNvSpPr>
            <a:spLocks noGrp="1" noChangeArrowheads="1"/>
          </p:cNvSpPr>
          <p:nvPr>
            <p:ph type="body" idx="1"/>
          </p:nvPr>
        </p:nvSpPr>
        <p:spPr>
          <a:xfrm>
            <a:off x="2438400" y="1600200"/>
            <a:ext cx="6400800" cy="4924425"/>
          </a:xfrm>
        </p:spPr>
        <p:txBody>
          <a:bodyPr/>
          <a:lstStyle/>
          <a:p>
            <a:pPr>
              <a:buFont typeface="Wingdings" pitchFamily="2" charset="2"/>
              <a:buNone/>
            </a:pPr>
            <a:r>
              <a:rPr lang="en-US" altLang="zh-CN" i="1" u="sng" dirty="0"/>
              <a:t>Quatrain 3 (four-line stanza)</a:t>
            </a:r>
          </a:p>
          <a:p>
            <a:pPr>
              <a:buFont typeface="Wingdings" pitchFamily="2" charset="2"/>
              <a:buNone/>
            </a:pPr>
            <a:r>
              <a:rPr lang="en-US" altLang="zh-CN" b="1" dirty="0">
                <a:solidFill>
                  <a:schemeClr val="tx2"/>
                </a:solidFill>
              </a:rPr>
              <a:t>E</a:t>
            </a:r>
            <a:r>
              <a:rPr lang="en-US" altLang="zh-CN" dirty="0">
                <a:solidFill>
                  <a:schemeClr val="tx2"/>
                </a:solidFill>
              </a:rPr>
              <a:t> </a:t>
            </a:r>
            <a:r>
              <a:rPr lang="en-US" altLang="zh-CN" dirty="0"/>
              <a:t>   But thy eternal summer shall not </a:t>
            </a:r>
            <a:r>
              <a:rPr lang="en-US" altLang="zh-CN" b="1" dirty="0">
                <a:solidFill>
                  <a:schemeClr val="tx2"/>
                </a:solidFill>
              </a:rPr>
              <a:t>FADE</a:t>
            </a:r>
            <a:r>
              <a:rPr lang="en-US" altLang="zh-CN" dirty="0"/>
              <a:t> ,</a:t>
            </a:r>
          </a:p>
          <a:p>
            <a:pPr>
              <a:buFont typeface="Wingdings" pitchFamily="2" charset="2"/>
              <a:buNone/>
            </a:pPr>
            <a:r>
              <a:rPr lang="en-US" altLang="zh-CN" b="1" dirty="0">
                <a:solidFill>
                  <a:schemeClr val="folHlink"/>
                </a:solidFill>
              </a:rPr>
              <a:t>F</a:t>
            </a:r>
            <a:r>
              <a:rPr lang="en-US" altLang="zh-CN" dirty="0">
                <a:solidFill>
                  <a:schemeClr val="folHlink"/>
                </a:solidFill>
              </a:rPr>
              <a:t> </a:t>
            </a:r>
            <a:r>
              <a:rPr lang="en-US" altLang="zh-CN" dirty="0"/>
              <a:t>   Nor lose possession of that fair thou </a:t>
            </a:r>
            <a:r>
              <a:rPr lang="en-US" altLang="zh-CN" sz="2800" b="1" dirty="0">
                <a:solidFill>
                  <a:schemeClr val="folHlink"/>
                </a:solidFill>
              </a:rPr>
              <a:t>OWEST</a:t>
            </a:r>
            <a:r>
              <a:rPr lang="en-US" altLang="zh-CN" sz="2800" dirty="0">
                <a:solidFill>
                  <a:schemeClr val="folHlink"/>
                </a:solidFill>
              </a:rPr>
              <a:t> </a:t>
            </a:r>
            <a:r>
              <a:rPr lang="en-US" altLang="zh-CN" dirty="0"/>
              <a:t>,</a:t>
            </a:r>
          </a:p>
          <a:p>
            <a:pPr>
              <a:buFont typeface="Wingdings" pitchFamily="2" charset="2"/>
              <a:buNone/>
            </a:pPr>
            <a:r>
              <a:rPr lang="en-US" altLang="zh-CN" b="1" dirty="0">
                <a:solidFill>
                  <a:schemeClr val="tx2"/>
                </a:solidFill>
              </a:rPr>
              <a:t>E</a:t>
            </a:r>
            <a:r>
              <a:rPr lang="en-US" altLang="zh-CN" dirty="0"/>
              <a:t>    Nor shall Death brag thou </a:t>
            </a:r>
            <a:r>
              <a:rPr lang="en-US" altLang="zh-CN" dirty="0" err="1"/>
              <a:t>wander'st</a:t>
            </a:r>
            <a:r>
              <a:rPr lang="en-US" altLang="zh-CN" dirty="0"/>
              <a:t> in his </a:t>
            </a:r>
            <a:r>
              <a:rPr lang="en-US" altLang="zh-CN" b="1" dirty="0">
                <a:solidFill>
                  <a:schemeClr val="tx2"/>
                </a:solidFill>
              </a:rPr>
              <a:t>SHADE</a:t>
            </a:r>
            <a:r>
              <a:rPr lang="en-US" altLang="zh-CN" dirty="0">
                <a:solidFill>
                  <a:schemeClr val="tx2"/>
                </a:solidFill>
              </a:rPr>
              <a:t> </a:t>
            </a:r>
            <a:r>
              <a:rPr lang="en-US" altLang="zh-CN" dirty="0"/>
              <a:t>,</a:t>
            </a:r>
          </a:p>
          <a:p>
            <a:pPr>
              <a:buFont typeface="Wingdings" pitchFamily="2" charset="2"/>
              <a:buNone/>
            </a:pPr>
            <a:r>
              <a:rPr lang="en-US" altLang="zh-CN" b="1" dirty="0">
                <a:solidFill>
                  <a:schemeClr val="folHlink"/>
                </a:solidFill>
              </a:rPr>
              <a:t>F</a:t>
            </a:r>
            <a:r>
              <a:rPr lang="en-US" altLang="zh-CN" dirty="0"/>
              <a:t>    When in eternal lines to time thou </a:t>
            </a:r>
            <a:r>
              <a:rPr lang="en-US" altLang="zh-CN" b="1" dirty="0">
                <a:solidFill>
                  <a:schemeClr val="folHlink"/>
                </a:solidFill>
              </a:rPr>
              <a:t>GROWEST</a:t>
            </a:r>
            <a:r>
              <a:rPr lang="en-US" altLang="zh-CN" dirty="0"/>
              <a:t> ;</a:t>
            </a:r>
          </a:p>
        </p:txBody>
      </p:sp>
    </p:spTree>
    <p:extLst>
      <p:ext uri="{BB962C8B-B14F-4D97-AF65-F5344CB8AC3E}">
        <p14:creationId xmlns:p14="http://schemas.microsoft.com/office/powerpoint/2010/main" val="115648454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
                                          </p:val>
                                        </p:tav>
                                        <p:tav tm="100000">
                                          <p:val>
                                            <p:strVal val="#ppt_y"/>
                                          </p:val>
                                        </p:tav>
                                      </p:tavLst>
                                    </p:anim>
                                  </p:childTnLst>
                                </p:cTn>
                              </p:par>
                              <p:par>
                                <p:cTn id="10" presetID="40" presetClass="entr" presetSubtype="0" fill="hold" nodeType="withEffect">
                                  <p:stCondLst>
                                    <p:cond delay="0"/>
                                  </p:stCondLst>
                                  <p:iterate type="lt">
                                    <p:tmPct val="10000"/>
                                  </p:iterate>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1000"/>
                                        <p:tgtEl>
                                          <p:spTgt spid="13315">
                                            <p:txEl>
                                              <p:pRg st="1" end="1"/>
                                            </p:txEl>
                                          </p:spTgt>
                                        </p:tgtEl>
                                      </p:cBhvr>
                                    </p:animEffect>
                                    <p:anim calcmode="lin" valueType="num">
                                      <p:cBhvr>
                                        <p:cTn id="13" dur="1000" fill="hold"/>
                                        <p:tgtEl>
                                          <p:spTgt spid="13315">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13315">
                                            <p:txEl>
                                              <p:pRg st="1" end="1"/>
                                            </p:txEl>
                                          </p:spTgt>
                                        </p:tgtEl>
                                        <p:attrNameLst>
                                          <p:attrName>ppt_y</p:attrName>
                                        </p:attrNameLst>
                                      </p:cBhvr>
                                      <p:tavLst>
                                        <p:tav tm="0">
                                          <p:val>
                                            <p:strVal val="#ppt_y"/>
                                          </p:val>
                                        </p:tav>
                                        <p:tav tm="100000">
                                          <p:val>
                                            <p:strVal val="#ppt_y"/>
                                          </p:val>
                                        </p:tav>
                                      </p:tavLst>
                                    </p:anim>
                                  </p:childTnLst>
                                </p:cTn>
                              </p:par>
                              <p:par>
                                <p:cTn id="15" presetID="40" presetClass="entr" presetSubtype="0" fill="hold" nodeType="withEffect">
                                  <p:stCondLst>
                                    <p:cond delay="0"/>
                                  </p:stCondLst>
                                  <p:iterate type="lt">
                                    <p:tmPct val="10000"/>
                                  </p:iterate>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1000"/>
                                        <p:tgtEl>
                                          <p:spTgt spid="13315">
                                            <p:txEl>
                                              <p:pRg st="2" end="2"/>
                                            </p:txEl>
                                          </p:spTgt>
                                        </p:tgtEl>
                                      </p:cBhvr>
                                    </p:animEffect>
                                    <p:anim calcmode="lin" valueType="num">
                                      <p:cBhvr>
                                        <p:cTn id="18" dur="1000" fill="hold"/>
                                        <p:tgtEl>
                                          <p:spTgt spid="13315">
                                            <p:txEl>
                                              <p:pRg st="2" end="2"/>
                                            </p:txEl>
                                          </p:spTgt>
                                        </p:tgtEl>
                                        <p:attrNameLst>
                                          <p:attrName>ppt_x</p:attrName>
                                        </p:attrNameLst>
                                      </p:cBhvr>
                                      <p:tavLst>
                                        <p:tav tm="0">
                                          <p:val>
                                            <p:strVal val="#ppt_x-.1"/>
                                          </p:val>
                                        </p:tav>
                                        <p:tav tm="100000">
                                          <p:val>
                                            <p:strVal val="#ppt_x"/>
                                          </p:val>
                                        </p:tav>
                                      </p:tavLst>
                                    </p:anim>
                                    <p:anim calcmode="lin" valueType="num">
                                      <p:cBhvr>
                                        <p:cTn id="19" dur="1000" fill="hold"/>
                                        <p:tgtEl>
                                          <p:spTgt spid="13315">
                                            <p:txEl>
                                              <p:pRg st="2" end="2"/>
                                            </p:txEl>
                                          </p:spTgt>
                                        </p:tgtEl>
                                        <p:attrNameLst>
                                          <p:attrName>ppt_y</p:attrName>
                                        </p:attrNameLst>
                                      </p:cBhvr>
                                      <p:tavLst>
                                        <p:tav tm="0">
                                          <p:val>
                                            <p:strVal val="#ppt_y"/>
                                          </p:val>
                                        </p:tav>
                                        <p:tav tm="100000">
                                          <p:val>
                                            <p:strVal val="#ppt_y"/>
                                          </p:val>
                                        </p:tav>
                                      </p:tavLst>
                                    </p:anim>
                                  </p:childTnLst>
                                </p:cTn>
                              </p:par>
                              <p:par>
                                <p:cTn id="20" presetID="40" presetClass="entr" presetSubtype="0" fill="hold" nodeType="withEffect">
                                  <p:stCondLst>
                                    <p:cond delay="0"/>
                                  </p:stCondLst>
                                  <p:iterate type="lt">
                                    <p:tmPct val="10000"/>
                                  </p:iterate>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1000"/>
                                        <p:tgtEl>
                                          <p:spTgt spid="13315">
                                            <p:txEl>
                                              <p:pRg st="3" end="3"/>
                                            </p:txEl>
                                          </p:spTgt>
                                        </p:tgtEl>
                                      </p:cBhvr>
                                    </p:animEffect>
                                    <p:anim calcmode="lin" valueType="num">
                                      <p:cBhvr>
                                        <p:cTn id="23" dur="1000" fill="hold"/>
                                        <p:tgtEl>
                                          <p:spTgt spid="13315">
                                            <p:txEl>
                                              <p:pRg st="3" end="3"/>
                                            </p:txEl>
                                          </p:spTgt>
                                        </p:tgtEl>
                                        <p:attrNameLst>
                                          <p:attrName>ppt_x</p:attrName>
                                        </p:attrNameLst>
                                      </p:cBhvr>
                                      <p:tavLst>
                                        <p:tav tm="0">
                                          <p:val>
                                            <p:strVal val="#ppt_x-.1"/>
                                          </p:val>
                                        </p:tav>
                                        <p:tav tm="100000">
                                          <p:val>
                                            <p:strVal val="#ppt_x"/>
                                          </p:val>
                                        </p:tav>
                                      </p:tavLst>
                                    </p:anim>
                                    <p:anim calcmode="lin" valueType="num">
                                      <p:cBhvr>
                                        <p:cTn id="24" dur="1000" fill="hold"/>
                                        <p:tgtEl>
                                          <p:spTgt spid="13315">
                                            <p:txEl>
                                              <p:pRg st="3" end="3"/>
                                            </p:txEl>
                                          </p:spTgt>
                                        </p:tgtEl>
                                        <p:attrNameLst>
                                          <p:attrName>ppt_y</p:attrName>
                                        </p:attrNameLst>
                                      </p:cBhvr>
                                      <p:tavLst>
                                        <p:tav tm="0">
                                          <p:val>
                                            <p:strVal val="#ppt_y"/>
                                          </p:val>
                                        </p:tav>
                                        <p:tav tm="100000">
                                          <p:val>
                                            <p:strVal val="#ppt_y"/>
                                          </p:val>
                                        </p:tav>
                                      </p:tavLst>
                                    </p:anim>
                                  </p:childTnLst>
                                </p:cTn>
                              </p:par>
                              <p:par>
                                <p:cTn id="25" presetID="40" presetClass="entr" presetSubtype="0" fill="hold" nodeType="withEffect">
                                  <p:stCondLst>
                                    <p:cond delay="0"/>
                                  </p:stCondLst>
                                  <p:iterate type="lt">
                                    <p:tmPct val="10000"/>
                                  </p:iterate>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1000"/>
                                        <p:tgtEl>
                                          <p:spTgt spid="13315">
                                            <p:txEl>
                                              <p:pRg st="4" end="4"/>
                                            </p:txEl>
                                          </p:spTgt>
                                        </p:tgtEl>
                                      </p:cBhvr>
                                    </p:animEffect>
                                    <p:anim calcmode="lin" valueType="num">
                                      <p:cBhvr>
                                        <p:cTn id="28" dur="1000" fill="hold"/>
                                        <p:tgtEl>
                                          <p:spTgt spid="13315">
                                            <p:txEl>
                                              <p:pRg st="4" end="4"/>
                                            </p:txEl>
                                          </p:spTgt>
                                        </p:tgtEl>
                                        <p:attrNameLst>
                                          <p:attrName>ppt_x</p:attrName>
                                        </p:attrNameLst>
                                      </p:cBhvr>
                                      <p:tavLst>
                                        <p:tav tm="0">
                                          <p:val>
                                            <p:strVal val="#ppt_x-.1"/>
                                          </p:val>
                                        </p:tav>
                                        <p:tav tm="100000">
                                          <p:val>
                                            <p:strVal val="#ppt_x"/>
                                          </p:val>
                                        </p:tav>
                                      </p:tavLst>
                                    </p:anim>
                                    <p:anim calcmode="lin" valueType="num">
                                      <p:cBhvr>
                                        <p:cTn id="29" dur="10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sz="5400"/>
              <a:t>Sonnet 18</a:t>
            </a:r>
          </a:p>
        </p:txBody>
      </p:sp>
      <p:sp>
        <p:nvSpPr>
          <p:cNvPr id="14339" name="Rectangle 3"/>
          <p:cNvSpPr>
            <a:spLocks noGrp="1" noChangeArrowheads="1"/>
          </p:cNvSpPr>
          <p:nvPr>
            <p:ph type="body" idx="1"/>
          </p:nvPr>
        </p:nvSpPr>
        <p:spPr/>
        <p:txBody>
          <a:bodyPr/>
          <a:lstStyle/>
          <a:p>
            <a:pPr>
              <a:buFont typeface="Wingdings" pitchFamily="2" charset="2"/>
              <a:buNone/>
            </a:pPr>
            <a:r>
              <a:rPr lang="en-US" altLang="zh-CN" sz="3600" i="1" u="sng" dirty="0"/>
              <a:t>Couplet (two rhyming </a:t>
            </a:r>
            <a:r>
              <a:rPr lang="en-US" altLang="zh-CN" sz="3600" i="1" u="sng" dirty="0" smtClean="0"/>
              <a:t>lines at end)</a:t>
            </a:r>
            <a:r>
              <a:rPr lang="en-US" altLang="zh-CN" dirty="0"/>
              <a:t> </a:t>
            </a:r>
          </a:p>
          <a:p>
            <a:pPr>
              <a:buFont typeface="Wingdings" pitchFamily="2" charset="2"/>
              <a:buNone/>
            </a:pPr>
            <a:r>
              <a:rPr lang="en-US" altLang="zh-CN" b="1" dirty="0">
                <a:solidFill>
                  <a:srgbClr val="FFCC00"/>
                </a:solidFill>
              </a:rPr>
              <a:t>G</a:t>
            </a:r>
            <a:r>
              <a:rPr lang="en-US" altLang="zh-CN" dirty="0"/>
              <a:t>    So long as men can breathe ,or eyes can </a:t>
            </a:r>
            <a:r>
              <a:rPr lang="en-US" altLang="zh-CN" b="1" dirty="0">
                <a:solidFill>
                  <a:srgbClr val="FFCC00"/>
                </a:solidFill>
              </a:rPr>
              <a:t>SEE</a:t>
            </a:r>
            <a:r>
              <a:rPr lang="en-US" altLang="zh-CN" b="1" dirty="0"/>
              <a:t>;</a:t>
            </a:r>
            <a:r>
              <a:rPr lang="en-US" altLang="zh-CN" dirty="0">
                <a:solidFill>
                  <a:srgbClr val="FFCC00"/>
                </a:solidFill>
              </a:rPr>
              <a:t> </a:t>
            </a:r>
          </a:p>
          <a:p>
            <a:pPr>
              <a:buFont typeface="Wingdings" pitchFamily="2" charset="2"/>
              <a:buNone/>
            </a:pPr>
            <a:r>
              <a:rPr lang="en-US" altLang="zh-CN" b="1" dirty="0">
                <a:solidFill>
                  <a:srgbClr val="FFCC00"/>
                </a:solidFill>
              </a:rPr>
              <a:t>G</a:t>
            </a:r>
            <a:r>
              <a:rPr lang="en-US" altLang="zh-CN" dirty="0">
                <a:solidFill>
                  <a:srgbClr val="FFCC00"/>
                </a:solidFill>
              </a:rPr>
              <a:t> </a:t>
            </a:r>
            <a:r>
              <a:rPr lang="en-US" altLang="zh-CN" dirty="0"/>
              <a:t>   So long lives this, and this gives life to </a:t>
            </a:r>
            <a:r>
              <a:rPr lang="en-US" altLang="zh-CN" b="1" dirty="0">
                <a:solidFill>
                  <a:srgbClr val="FFCC00"/>
                </a:solidFill>
              </a:rPr>
              <a:t>THEE</a:t>
            </a:r>
            <a:r>
              <a:rPr lang="en-US" altLang="zh-CN" dirty="0"/>
              <a:t> .</a:t>
            </a:r>
          </a:p>
        </p:txBody>
      </p:sp>
    </p:spTree>
    <p:extLst>
      <p:ext uri="{BB962C8B-B14F-4D97-AF65-F5344CB8AC3E}">
        <p14:creationId xmlns:p14="http://schemas.microsoft.com/office/powerpoint/2010/main" val="209052178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433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4339">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p:cTn id="13"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14339">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14339">
                                            <p:txEl>
                                              <p:pRg st="1" end="1"/>
                                            </p:txEl>
                                          </p:spTgt>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p:cTn id="19"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4339">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14339">
                                            <p:txEl>
                                              <p:pRg st="2" end="2"/>
                                            </p:txEl>
                                          </p:spTgt>
                                        </p:tgtEl>
                                        <p:attrNameLst>
                                          <p:attrName>style.rotation</p:attrName>
                                        </p:attrNameLst>
                                      </p:cBhvr>
                                      <p:tavLst>
                                        <p:tav tm="0">
                                          <p:val>
                                            <p:fltVal val="360"/>
                                          </p:val>
                                        </p:tav>
                                        <p:tav tm="100000">
                                          <p:val>
                                            <p:fltVal val="0"/>
                                          </p:val>
                                        </p:tav>
                                      </p:tavLst>
                                    </p:anim>
                                    <p:animEffect transition="in" filter="fade">
                                      <p:cBhvr>
                                        <p:cTn id="22"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438400" y="228600"/>
            <a:ext cx="6400800" cy="752475"/>
          </a:xfrm>
        </p:spPr>
        <p:txBody>
          <a:bodyPr/>
          <a:lstStyle/>
          <a:p>
            <a:r>
              <a:rPr lang="en-US" altLang="zh-CN"/>
              <a:t>Sonnet 18</a:t>
            </a:r>
          </a:p>
        </p:txBody>
      </p:sp>
      <p:sp>
        <p:nvSpPr>
          <p:cNvPr id="20483" name="Rectangle 3"/>
          <p:cNvSpPr>
            <a:spLocks noGrp="1" noChangeArrowheads="1"/>
          </p:cNvSpPr>
          <p:nvPr>
            <p:ph type="body" idx="1"/>
          </p:nvPr>
        </p:nvSpPr>
        <p:spPr>
          <a:xfrm>
            <a:off x="2438400" y="836613"/>
            <a:ext cx="6400800" cy="6021387"/>
          </a:xfrm>
        </p:spPr>
        <p:txBody>
          <a:bodyPr/>
          <a:lstStyle/>
          <a:p>
            <a:pPr>
              <a:lnSpc>
                <a:spcPct val="80000"/>
              </a:lnSpc>
              <a:buFont typeface="Wingdings" pitchFamily="2" charset="2"/>
              <a:buNone/>
            </a:pPr>
            <a:endParaRPr lang="en-US" altLang="zh-CN" sz="2200">
              <a:latin typeface="BatangChe" pitchFamily="49" charset="-127"/>
              <a:ea typeface="BatangChe" pitchFamily="49" charset="-127"/>
            </a:endParaRPr>
          </a:p>
          <a:p>
            <a:pPr>
              <a:lnSpc>
                <a:spcPct val="80000"/>
              </a:lnSpc>
              <a:buFont typeface="Wingdings" pitchFamily="2" charset="2"/>
              <a:buNone/>
            </a:pPr>
            <a:r>
              <a:rPr lang="en-US" altLang="zh-CN" sz="2200" b="1">
                <a:latin typeface="BatangChe" pitchFamily="49" charset="-127"/>
                <a:ea typeface="BatangChe" pitchFamily="49" charset="-127"/>
              </a:rPr>
              <a:t>Shall I compare thee to a summer’s day?</a:t>
            </a:r>
          </a:p>
          <a:p>
            <a:pPr>
              <a:lnSpc>
                <a:spcPct val="80000"/>
              </a:lnSpc>
              <a:buFont typeface="Wingdings" pitchFamily="2" charset="2"/>
              <a:buNone/>
            </a:pPr>
            <a:r>
              <a:rPr lang="en-US" altLang="zh-CN" sz="2200" b="1">
                <a:latin typeface="BatangChe" pitchFamily="49" charset="-127"/>
                <a:ea typeface="BatangChe" pitchFamily="49" charset="-127"/>
              </a:rPr>
              <a:t>Thou art more lovely and more temperate:</a:t>
            </a:r>
          </a:p>
          <a:p>
            <a:pPr>
              <a:lnSpc>
                <a:spcPct val="80000"/>
              </a:lnSpc>
              <a:buFont typeface="Wingdings" pitchFamily="2" charset="2"/>
              <a:buNone/>
            </a:pPr>
            <a:r>
              <a:rPr lang="en-US" altLang="zh-CN" sz="2200" b="1">
                <a:latin typeface="BatangChe" pitchFamily="49" charset="-127"/>
                <a:ea typeface="BatangChe" pitchFamily="49" charset="-127"/>
              </a:rPr>
              <a:t>Rough winds do shake the darling buds of May,</a:t>
            </a:r>
          </a:p>
          <a:p>
            <a:pPr>
              <a:lnSpc>
                <a:spcPct val="80000"/>
              </a:lnSpc>
              <a:buFont typeface="Wingdings" pitchFamily="2" charset="2"/>
              <a:buNone/>
            </a:pPr>
            <a:r>
              <a:rPr lang="en-US" altLang="zh-CN" sz="2200" b="1">
                <a:latin typeface="BatangChe" pitchFamily="49" charset="-127"/>
                <a:ea typeface="BatangChe" pitchFamily="49" charset="-127"/>
              </a:rPr>
              <a:t>And summer’s lease hath all too short a date;</a:t>
            </a:r>
          </a:p>
          <a:p>
            <a:pPr>
              <a:lnSpc>
                <a:spcPct val="80000"/>
              </a:lnSpc>
              <a:buFont typeface="Wingdings" pitchFamily="2" charset="2"/>
              <a:buNone/>
            </a:pPr>
            <a:r>
              <a:rPr lang="en-US" altLang="zh-CN" sz="2200" b="1">
                <a:latin typeface="BatangChe" pitchFamily="49" charset="-127"/>
                <a:ea typeface="BatangChe" pitchFamily="49" charset="-127"/>
              </a:rPr>
              <a:t>And every fair from fair sometime declines,</a:t>
            </a:r>
          </a:p>
          <a:p>
            <a:pPr>
              <a:lnSpc>
                <a:spcPct val="80000"/>
              </a:lnSpc>
              <a:buFont typeface="Wingdings" pitchFamily="2" charset="2"/>
              <a:buNone/>
            </a:pPr>
            <a:r>
              <a:rPr lang="en-US" altLang="zh-CN" sz="2200" b="1">
                <a:latin typeface="BatangChe" pitchFamily="49" charset="-127"/>
                <a:ea typeface="BatangChe" pitchFamily="49" charset="-127"/>
              </a:rPr>
              <a:t>By chance or nature’s changing course untrimmed;</a:t>
            </a:r>
          </a:p>
          <a:p>
            <a:pPr>
              <a:lnSpc>
                <a:spcPct val="80000"/>
              </a:lnSpc>
              <a:buFont typeface="Wingdings" pitchFamily="2" charset="2"/>
              <a:buNone/>
            </a:pPr>
            <a:r>
              <a:rPr lang="en-US" altLang="zh-CN" sz="2200" b="1">
                <a:latin typeface="BatangChe" pitchFamily="49" charset="-127"/>
                <a:ea typeface="BatangChe" pitchFamily="49" charset="-127"/>
              </a:rPr>
              <a:t>But thy eternal summer shall not fade,</a:t>
            </a:r>
          </a:p>
          <a:p>
            <a:pPr>
              <a:lnSpc>
                <a:spcPct val="80000"/>
              </a:lnSpc>
              <a:buFont typeface="Wingdings" pitchFamily="2" charset="2"/>
              <a:buNone/>
            </a:pPr>
            <a:r>
              <a:rPr lang="en-US" altLang="zh-CN" sz="2200" b="1">
                <a:latin typeface="BatangChe" pitchFamily="49" charset="-127"/>
                <a:ea typeface="BatangChe" pitchFamily="49" charset="-127"/>
              </a:rPr>
              <a:t>Nor lose possession of that fair thou ow’st,</a:t>
            </a:r>
          </a:p>
          <a:p>
            <a:pPr>
              <a:lnSpc>
                <a:spcPct val="80000"/>
              </a:lnSpc>
              <a:buFont typeface="Wingdings" pitchFamily="2" charset="2"/>
              <a:buNone/>
            </a:pPr>
            <a:r>
              <a:rPr lang="en-US" altLang="zh-CN" sz="2200" b="1">
                <a:latin typeface="BatangChe" pitchFamily="49" charset="-127"/>
                <a:ea typeface="BatangChe" pitchFamily="49" charset="-127"/>
              </a:rPr>
              <a:t>Nor shall death brag thou wand’ rest in his shade,</a:t>
            </a:r>
          </a:p>
          <a:p>
            <a:pPr>
              <a:lnSpc>
                <a:spcPct val="80000"/>
              </a:lnSpc>
              <a:buFont typeface="Wingdings" pitchFamily="2" charset="2"/>
              <a:buNone/>
            </a:pPr>
            <a:r>
              <a:rPr lang="en-US" altLang="zh-CN" sz="2200" b="1">
                <a:latin typeface="BatangChe" pitchFamily="49" charset="-127"/>
                <a:ea typeface="BatangChe" pitchFamily="49" charset="-127"/>
              </a:rPr>
              <a:t>When in eternal lines to time thou grow’st.</a:t>
            </a:r>
          </a:p>
          <a:p>
            <a:pPr>
              <a:lnSpc>
                <a:spcPct val="80000"/>
              </a:lnSpc>
              <a:buFont typeface="Wingdings" pitchFamily="2" charset="2"/>
              <a:buNone/>
            </a:pPr>
            <a:r>
              <a:rPr lang="en-US" altLang="zh-CN" sz="2200" b="1">
                <a:latin typeface="BatangChe" pitchFamily="49" charset="-127"/>
                <a:ea typeface="BatangChe" pitchFamily="49" charset="-127"/>
              </a:rPr>
              <a:t>So long as men can breathe or eyes can see,</a:t>
            </a:r>
          </a:p>
          <a:p>
            <a:pPr>
              <a:lnSpc>
                <a:spcPct val="80000"/>
              </a:lnSpc>
              <a:buFont typeface="Wingdings" pitchFamily="2" charset="2"/>
              <a:buNone/>
            </a:pPr>
            <a:r>
              <a:rPr lang="en-US" altLang="zh-CN" sz="2200" b="1">
                <a:latin typeface="BatangChe" pitchFamily="49" charset="-127"/>
                <a:ea typeface="BatangChe" pitchFamily="49" charset="-127"/>
              </a:rPr>
              <a:t>So long lives this, and this gives life to thee.</a:t>
            </a:r>
          </a:p>
        </p:txBody>
      </p:sp>
      <p:pic>
        <p:nvPicPr>
          <p:cNvPr id="20484" name="Picture 4" descr="liste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0625" y="381000"/>
            <a:ext cx="719137" cy="620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54624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p:cTn id="7" dur="500" fill="hold"/>
                                        <p:tgtEl>
                                          <p:spTgt spid="2048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048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048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0483">
                                            <p:txEl>
                                              <p:pRg st="1" end="1"/>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p:cTn id="13" dur="500" fill="hold"/>
                                        <p:tgtEl>
                                          <p:spTgt spid="2048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2048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2048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20483">
                                            <p:txEl>
                                              <p:pRg st="2" end="2"/>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p:cTn id="19" dur="500" fill="hold"/>
                                        <p:tgtEl>
                                          <p:spTgt spid="2048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2048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2048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20483">
                                            <p:txEl>
                                              <p:pRg st="3" end="3"/>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 calcmode="lin" valueType="num">
                                      <p:cBhvr>
                                        <p:cTn id="25" dur="500" fill="hold"/>
                                        <p:tgtEl>
                                          <p:spTgt spid="2048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2048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2048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20483">
                                            <p:txEl>
                                              <p:pRg st="4" end="4"/>
                                            </p:txEl>
                                          </p:spTgt>
                                        </p:tgtEl>
                                        <p:attrNameLst>
                                          <p:attrName>ppt_y</p:attrName>
                                        </p:attrNameLst>
                                      </p:cBhvr>
                                      <p:tavLst>
                                        <p:tav tm="0">
                                          <p:val>
                                            <p:strVal val="#ppt_y"/>
                                          </p:val>
                                        </p:tav>
                                        <p:tav tm="100000">
                                          <p:val>
                                            <p:strVal val="#ppt_y"/>
                                          </p:val>
                                        </p:tav>
                                      </p:tavLst>
                                    </p:anim>
                                  </p:childTnLst>
                                </p:cTn>
                              </p:par>
                              <p:par>
                                <p:cTn id="29" presetID="39" presetClass="entr" presetSubtype="0" accel="100000" fill="hold" nodeType="withEffect">
                                  <p:stCondLst>
                                    <p:cond delay="0"/>
                                  </p:stCondLst>
                                  <p:childTnLst>
                                    <p:set>
                                      <p:cBhvr>
                                        <p:cTn id="30" dur="1" fill="hold">
                                          <p:stCondLst>
                                            <p:cond delay="0"/>
                                          </p:stCondLst>
                                        </p:cTn>
                                        <p:tgtEl>
                                          <p:spTgt spid="20483">
                                            <p:txEl>
                                              <p:pRg st="5" end="5"/>
                                            </p:txEl>
                                          </p:spTgt>
                                        </p:tgtEl>
                                        <p:attrNameLst>
                                          <p:attrName>style.visibility</p:attrName>
                                        </p:attrNameLst>
                                      </p:cBhvr>
                                      <p:to>
                                        <p:strVal val="visible"/>
                                      </p:to>
                                    </p:set>
                                    <p:anim calcmode="lin" valueType="num">
                                      <p:cBhvr>
                                        <p:cTn id="31" dur="500" fill="hold"/>
                                        <p:tgtEl>
                                          <p:spTgt spid="2048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048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048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0483">
                                            <p:txEl>
                                              <p:pRg st="5" end="5"/>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nodeType="with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 calcmode="lin" valueType="num">
                                      <p:cBhvr>
                                        <p:cTn id="37" dur="500" fill="hold"/>
                                        <p:tgtEl>
                                          <p:spTgt spid="2048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2048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2048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20483">
                                            <p:txEl>
                                              <p:pRg st="6" end="6"/>
                                            </p:txEl>
                                          </p:spTgt>
                                        </p:tgtEl>
                                        <p:attrNameLst>
                                          <p:attrName>ppt_y</p:attrName>
                                        </p:attrNameLst>
                                      </p:cBhvr>
                                      <p:tavLst>
                                        <p:tav tm="0">
                                          <p:val>
                                            <p:strVal val="#ppt_y"/>
                                          </p:val>
                                        </p:tav>
                                        <p:tav tm="100000">
                                          <p:val>
                                            <p:strVal val="#ppt_y"/>
                                          </p:val>
                                        </p:tav>
                                      </p:tavLst>
                                    </p:anim>
                                  </p:childTnLst>
                                </p:cTn>
                              </p:par>
                              <p:par>
                                <p:cTn id="41" presetID="39" presetClass="entr" presetSubtype="0" accel="100000" fill="hold" nodeType="withEffect">
                                  <p:stCondLst>
                                    <p:cond delay="0"/>
                                  </p:stCondLst>
                                  <p:childTnLst>
                                    <p:set>
                                      <p:cBhvr>
                                        <p:cTn id="42" dur="1" fill="hold">
                                          <p:stCondLst>
                                            <p:cond delay="0"/>
                                          </p:stCondLst>
                                        </p:cTn>
                                        <p:tgtEl>
                                          <p:spTgt spid="20483">
                                            <p:txEl>
                                              <p:pRg st="7" end="7"/>
                                            </p:txEl>
                                          </p:spTgt>
                                        </p:tgtEl>
                                        <p:attrNameLst>
                                          <p:attrName>style.visibility</p:attrName>
                                        </p:attrNameLst>
                                      </p:cBhvr>
                                      <p:to>
                                        <p:strVal val="visible"/>
                                      </p:to>
                                    </p:set>
                                    <p:anim calcmode="lin" valueType="num">
                                      <p:cBhvr>
                                        <p:cTn id="43" dur="500" fill="hold"/>
                                        <p:tgtEl>
                                          <p:spTgt spid="2048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2048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2048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20483">
                                            <p:txEl>
                                              <p:pRg st="7" end="7"/>
                                            </p:txEl>
                                          </p:spTgt>
                                        </p:tgtEl>
                                        <p:attrNameLst>
                                          <p:attrName>ppt_y</p:attrName>
                                        </p:attrNameLst>
                                      </p:cBhvr>
                                      <p:tavLst>
                                        <p:tav tm="0">
                                          <p:val>
                                            <p:strVal val="#ppt_y"/>
                                          </p:val>
                                        </p:tav>
                                        <p:tav tm="100000">
                                          <p:val>
                                            <p:strVal val="#ppt_y"/>
                                          </p:val>
                                        </p:tav>
                                      </p:tavLst>
                                    </p:anim>
                                  </p:childTnLst>
                                </p:cTn>
                              </p:par>
                              <p:par>
                                <p:cTn id="47" presetID="39" presetClass="entr" presetSubtype="0" accel="100000" fill="hold" nodeType="withEffect">
                                  <p:stCondLst>
                                    <p:cond delay="0"/>
                                  </p:stCondLst>
                                  <p:childTnLst>
                                    <p:set>
                                      <p:cBhvr>
                                        <p:cTn id="48" dur="1" fill="hold">
                                          <p:stCondLst>
                                            <p:cond delay="0"/>
                                          </p:stCondLst>
                                        </p:cTn>
                                        <p:tgtEl>
                                          <p:spTgt spid="20483">
                                            <p:txEl>
                                              <p:pRg st="8" end="8"/>
                                            </p:txEl>
                                          </p:spTgt>
                                        </p:tgtEl>
                                        <p:attrNameLst>
                                          <p:attrName>style.visibility</p:attrName>
                                        </p:attrNameLst>
                                      </p:cBhvr>
                                      <p:to>
                                        <p:strVal val="visible"/>
                                      </p:to>
                                    </p:set>
                                    <p:anim calcmode="lin" valueType="num">
                                      <p:cBhvr>
                                        <p:cTn id="49" dur="500" fill="hold"/>
                                        <p:tgtEl>
                                          <p:spTgt spid="2048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2048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2048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20483">
                                            <p:txEl>
                                              <p:pRg st="8" end="8"/>
                                            </p:txEl>
                                          </p:spTgt>
                                        </p:tgtEl>
                                        <p:attrNameLst>
                                          <p:attrName>ppt_y</p:attrName>
                                        </p:attrNameLst>
                                      </p:cBhvr>
                                      <p:tavLst>
                                        <p:tav tm="0">
                                          <p:val>
                                            <p:strVal val="#ppt_y"/>
                                          </p:val>
                                        </p:tav>
                                        <p:tav tm="100000">
                                          <p:val>
                                            <p:strVal val="#ppt_y"/>
                                          </p:val>
                                        </p:tav>
                                      </p:tavLst>
                                    </p:anim>
                                  </p:childTnLst>
                                </p:cTn>
                              </p:par>
                              <p:par>
                                <p:cTn id="53" presetID="39" presetClass="entr" presetSubtype="0" accel="100000" fill="hold" nodeType="withEffect">
                                  <p:stCondLst>
                                    <p:cond delay="0"/>
                                  </p:stCondLst>
                                  <p:childTnLst>
                                    <p:set>
                                      <p:cBhvr>
                                        <p:cTn id="54" dur="1" fill="hold">
                                          <p:stCondLst>
                                            <p:cond delay="0"/>
                                          </p:stCondLst>
                                        </p:cTn>
                                        <p:tgtEl>
                                          <p:spTgt spid="20483">
                                            <p:txEl>
                                              <p:pRg st="9" end="9"/>
                                            </p:txEl>
                                          </p:spTgt>
                                        </p:tgtEl>
                                        <p:attrNameLst>
                                          <p:attrName>style.visibility</p:attrName>
                                        </p:attrNameLst>
                                      </p:cBhvr>
                                      <p:to>
                                        <p:strVal val="visible"/>
                                      </p:to>
                                    </p:set>
                                    <p:anim calcmode="lin" valueType="num">
                                      <p:cBhvr>
                                        <p:cTn id="55" dur="500" fill="hold"/>
                                        <p:tgtEl>
                                          <p:spTgt spid="2048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2048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2048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20483">
                                            <p:txEl>
                                              <p:pRg st="9" end="9"/>
                                            </p:txEl>
                                          </p:spTgt>
                                        </p:tgtEl>
                                        <p:attrNameLst>
                                          <p:attrName>ppt_y</p:attrName>
                                        </p:attrNameLst>
                                      </p:cBhvr>
                                      <p:tavLst>
                                        <p:tav tm="0">
                                          <p:val>
                                            <p:strVal val="#ppt_y"/>
                                          </p:val>
                                        </p:tav>
                                        <p:tav tm="100000">
                                          <p:val>
                                            <p:strVal val="#ppt_y"/>
                                          </p:val>
                                        </p:tav>
                                      </p:tavLst>
                                    </p:anim>
                                  </p:childTnLst>
                                </p:cTn>
                              </p:par>
                              <p:par>
                                <p:cTn id="59" presetID="39" presetClass="entr" presetSubtype="0" accel="100000" fill="hold" nodeType="withEffect">
                                  <p:stCondLst>
                                    <p:cond delay="0"/>
                                  </p:stCondLst>
                                  <p:childTnLst>
                                    <p:set>
                                      <p:cBhvr>
                                        <p:cTn id="60" dur="1" fill="hold">
                                          <p:stCondLst>
                                            <p:cond delay="0"/>
                                          </p:stCondLst>
                                        </p:cTn>
                                        <p:tgtEl>
                                          <p:spTgt spid="20483">
                                            <p:txEl>
                                              <p:pRg st="10" end="10"/>
                                            </p:txEl>
                                          </p:spTgt>
                                        </p:tgtEl>
                                        <p:attrNameLst>
                                          <p:attrName>style.visibility</p:attrName>
                                        </p:attrNameLst>
                                      </p:cBhvr>
                                      <p:to>
                                        <p:strVal val="visible"/>
                                      </p:to>
                                    </p:set>
                                    <p:anim calcmode="lin" valueType="num">
                                      <p:cBhvr>
                                        <p:cTn id="61" dur="500" fill="hold"/>
                                        <p:tgtEl>
                                          <p:spTgt spid="2048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2" dur="500" fill="hold"/>
                                        <p:tgtEl>
                                          <p:spTgt spid="2048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3" dur="500" fill="hold"/>
                                        <p:tgtEl>
                                          <p:spTgt spid="2048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64" dur="500" fill="hold"/>
                                        <p:tgtEl>
                                          <p:spTgt spid="20483">
                                            <p:txEl>
                                              <p:pRg st="10" end="10"/>
                                            </p:txEl>
                                          </p:spTgt>
                                        </p:tgtEl>
                                        <p:attrNameLst>
                                          <p:attrName>ppt_y</p:attrName>
                                        </p:attrNameLst>
                                      </p:cBhvr>
                                      <p:tavLst>
                                        <p:tav tm="0">
                                          <p:val>
                                            <p:strVal val="#ppt_y"/>
                                          </p:val>
                                        </p:tav>
                                        <p:tav tm="100000">
                                          <p:val>
                                            <p:strVal val="#ppt_y"/>
                                          </p:val>
                                        </p:tav>
                                      </p:tavLst>
                                    </p:anim>
                                  </p:childTnLst>
                                </p:cTn>
                              </p:par>
                              <p:par>
                                <p:cTn id="65" presetID="39" presetClass="entr" presetSubtype="0" accel="100000" fill="hold" nodeType="withEffect">
                                  <p:stCondLst>
                                    <p:cond delay="0"/>
                                  </p:stCondLst>
                                  <p:childTnLst>
                                    <p:set>
                                      <p:cBhvr>
                                        <p:cTn id="66" dur="1" fill="hold">
                                          <p:stCondLst>
                                            <p:cond delay="0"/>
                                          </p:stCondLst>
                                        </p:cTn>
                                        <p:tgtEl>
                                          <p:spTgt spid="20483">
                                            <p:txEl>
                                              <p:pRg st="11" end="11"/>
                                            </p:txEl>
                                          </p:spTgt>
                                        </p:tgtEl>
                                        <p:attrNameLst>
                                          <p:attrName>style.visibility</p:attrName>
                                        </p:attrNameLst>
                                      </p:cBhvr>
                                      <p:to>
                                        <p:strVal val="visible"/>
                                      </p:to>
                                    </p:set>
                                    <p:anim calcmode="lin" valueType="num">
                                      <p:cBhvr>
                                        <p:cTn id="67" dur="500" fill="hold"/>
                                        <p:tgtEl>
                                          <p:spTgt spid="20483">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8" dur="500" fill="hold"/>
                                        <p:tgtEl>
                                          <p:spTgt spid="20483">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9" dur="500" fill="hold"/>
                                        <p:tgtEl>
                                          <p:spTgt spid="20483">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70" dur="500" fill="hold"/>
                                        <p:tgtEl>
                                          <p:spTgt spid="20483">
                                            <p:txEl>
                                              <p:pRg st="11" end="11"/>
                                            </p:txEl>
                                          </p:spTgt>
                                        </p:tgtEl>
                                        <p:attrNameLst>
                                          <p:attrName>ppt_y</p:attrName>
                                        </p:attrNameLst>
                                      </p:cBhvr>
                                      <p:tavLst>
                                        <p:tav tm="0">
                                          <p:val>
                                            <p:strVal val="#ppt_y"/>
                                          </p:val>
                                        </p:tav>
                                        <p:tav tm="100000">
                                          <p:val>
                                            <p:strVal val="#ppt_y"/>
                                          </p:val>
                                        </p:tav>
                                      </p:tavLst>
                                    </p:anim>
                                  </p:childTnLst>
                                </p:cTn>
                              </p:par>
                              <p:par>
                                <p:cTn id="71" presetID="39" presetClass="entr" presetSubtype="0" accel="100000" fill="hold" nodeType="withEffect">
                                  <p:stCondLst>
                                    <p:cond delay="0"/>
                                  </p:stCondLst>
                                  <p:childTnLst>
                                    <p:set>
                                      <p:cBhvr>
                                        <p:cTn id="72" dur="1" fill="hold">
                                          <p:stCondLst>
                                            <p:cond delay="0"/>
                                          </p:stCondLst>
                                        </p:cTn>
                                        <p:tgtEl>
                                          <p:spTgt spid="20483">
                                            <p:txEl>
                                              <p:pRg st="12" end="12"/>
                                            </p:txEl>
                                          </p:spTgt>
                                        </p:tgtEl>
                                        <p:attrNameLst>
                                          <p:attrName>style.visibility</p:attrName>
                                        </p:attrNameLst>
                                      </p:cBhvr>
                                      <p:to>
                                        <p:strVal val="visible"/>
                                      </p:to>
                                    </p:set>
                                    <p:anim calcmode="lin" valueType="num">
                                      <p:cBhvr>
                                        <p:cTn id="73" dur="500" fill="hold"/>
                                        <p:tgtEl>
                                          <p:spTgt spid="20483">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4" dur="500" fill="hold"/>
                                        <p:tgtEl>
                                          <p:spTgt spid="20483">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5" dur="500" fill="hold"/>
                                        <p:tgtEl>
                                          <p:spTgt spid="20483">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76" dur="500" fill="hold"/>
                                        <p:tgtEl>
                                          <p:spTgt spid="2048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pPr marL="274320" indent="-274320" fontAlgn="auto">
              <a:lnSpc>
                <a:spcPct val="90000"/>
              </a:lnSpc>
              <a:spcAft>
                <a:spcPts val="0"/>
              </a:spcAft>
              <a:buClr>
                <a:schemeClr val="accent3"/>
              </a:buClr>
              <a:buFont typeface="Wingdings 2"/>
              <a:buChar char=""/>
              <a:defRPr/>
            </a:pPr>
            <a:r>
              <a:rPr lang="en-US" sz="2800" dirty="0"/>
              <a:t>Reference to another well known person, place or thing</a:t>
            </a:r>
          </a:p>
          <a:p>
            <a:pPr marL="274320" indent="-274320" fontAlgn="auto">
              <a:lnSpc>
                <a:spcPct val="90000"/>
              </a:lnSpc>
              <a:spcAft>
                <a:spcPts val="0"/>
              </a:spcAft>
              <a:buClr>
                <a:schemeClr val="accent3"/>
              </a:buClr>
              <a:buFont typeface="Wingdings 2"/>
              <a:buChar char=""/>
              <a:defRPr/>
            </a:pPr>
            <a:endParaRPr lang="en-US" dirty="0"/>
          </a:p>
          <a:p>
            <a:pPr marL="274320" indent="-274320" fontAlgn="auto">
              <a:lnSpc>
                <a:spcPct val="90000"/>
              </a:lnSpc>
              <a:spcAft>
                <a:spcPts val="0"/>
              </a:spcAft>
              <a:buClr>
                <a:schemeClr val="accent3"/>
              </a:buClr>
              <a:buFont typeface="Wingdings 2"/>
              <a:buNone/>
              <a:defRPr/>
            </a:pPr>
            <a:r>
              <a:rPr lang="en-US" sz="2800" dirty="0"/>
              <a:t>The title “Catcher in the Rye” refers to a poem by Robert </a:t>
            </a:r>
            <a:r>
              <a:rPr lang="en-US" sz="2800" dirty="0" smtClean="0"/>
              <a:t>Burns</a:t>
            </a:r>
          </a:p>
          <a:p>
            <a:pPr marL="274320" indent="-274320" fontAlgn="auto">
              <a:lnSpc>
                <a:spcPct val="90000"/>
              </a:lnSpc>
              <a:spcAft>
                <a:spcPts val="0"/>
              </a:spcAft>
              <a:buClr>
                <a:schemeClr val="accent3"/>
              </a:buClr>
              <a:buFont typeface="Wingdings 2"/>
              <a:buNone/>
              <a:defRPr/>
            </a:pPr>
            <a:endParaRPr lang="en-US" sz="2800" dirty="0"/>
          </a:p>
          <a:p>
            <a:pPr marL="274320" indent="-274320" fontAlgn="auto">
              <a:lnSpc>
                <a:spcPct val="90000"/>
              </a:lnSpc>
              <a:spcAft>
                <a:spcPts val="0"/>
              </a:spcAft>
              <a:buClr>
                <a:schemeClr val="accent3"/>
              </a:buClr>
              <a:buFont typeface="Wingdings 2"/>
              <a:buNone/>
              <a:defRPr/>
            </a:pPr>
            <a:r>
              <a:rPr lang="en-US" sz="2800" dirty="0"/>
              <a:t>“A Common Woman”</a:t>
            </a:r>
          </a:p>
          <a:p>
            <a:pPr marL="274320" indent="-274320" fontAlgn="auto">
              <a:lnSpc>
                <a:spcPct val="90000"/>
              </a:lnSpc>
              <a:spcAft>
                <a:spcPts val="0"/>
              </a:spcAft>
              <a:buClr>
                <a:schemeClr val="accent3"/>
              </a:buClr>
              <a:buFontTx/>
              <a:buNone/>
              <a:defRPr/>
            </a:pPr>
            <a:r>
              <a:rPr lang="en-US" sz="2800" dirty="0"/>
              <a:t>    “No </a:t>
            </a:r>
            <a:r>
              <a:rPr lang="en-US" sz="2800" dirty="0">
                <a:solidFill>
                  <a:srgbClr val="FF3300"/>
                </a:solidFill>
              </a:rPr>
              <a:t>Helen of Troy </a:t>
            </a:r>
            <a:r>
              <a:rPr lang="en-US" sz="2800" dirty="0"/>
              <a:t>she </a:t>
            </a:r>
          </a:p>
          <a:p>
            <a:pPr marL="274320" indent="-274320" fontAlgn="auto">
              <a:lnSpc>
                <a:spcPct val="90000"/>
              </a:lnSpc>
              <a:spcAft>
                <a:spcPts val="0"/>
              </a:spcAft>
              <a:buClr>
                <a:schemeClr val="accent3"/>
              </a:buClr>
              <a:buFontTx/>
              <a:buNone/>
              <a:defRPr/>
            </a:pPr>
            <a:r>
              <a:rPr lang="en-US" sz="2800" dirty="0"/>
              <a:t>     Taking the world by war,”</a:t>
            </a:r>
          </a:p>
          <a:p>
            <a:pPr marL="274320" indent="-274320" fontAlgn="auto">
              <a:lnSpc>
                <a:spcPct val="90000"/>
              </a:lnSpc>
              <a:spcAft>
                <a:spcPts val="0"/>
              </a:spcAft>
              <a:buClr>
                <a:schemeClr val="accent3"/>
              </a:buClr>
              <a:buFontTx/>
              <a:buNone/>
              <a:defRPr/>
            </a:pPr>
            <a:r>
              <a:rPr lang="en-US" dirty="0"/>
              <a:t>   </a:t>
            </a:r>
          </a:p>
        </p:txBody>
      </p:sp>
      <p:sp>
        <p:nvSpPr>
          <p:cNvPr id="7170" name="Rectangle 2"/>
          <p:cNvSpPr>
            <a:spLocks noGrp="1" noChangeArrowheads="1"/>
          </p:cNvSpPr>
          <p:nvPr>
            <p:ph type="title"/>
          </p:nvPr>
        </p:nvSpPr>
        <p:spPr/>
        <p:txBody>
          <a:bodyPr/>
          <a:lstStyle/>
          <a:p>
            <a:r>
              <a:rPr lang="en-US" smtClean="0"/>
              <a:t>allusion</a:t>
            </a:r>
          </a:p>
        </p:txBody>
      </p:sp>
    </p:spTree>
    <p:extLst>
      <p:ext uri="{BB962C8B-B14F-4D97-AF65-F5344CB8AC3E}">
        <p14:creationId xmlns:p14="http://schemas.microsoft.com/office/powerpoint/2010/main" val="2257844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fontScale="92500"/>
          </a:bodyPr>
          <a:lstStyle/>
          <a:p>
            <a:r>
              <a:rPr lang="en-US" sz="2800" smtClean="0"/>
              <a:t>Nicer way of saying something unpleasant or unkind</a:t>
            </a:r>
          </a:p>
          <a:p>
            <a:endParaRPr lang="en-US" sz="2800" smtClean="0"/>
          </a:p>
          <a:p>
            <a:pPr>
              <a:buFont typeface="Wingdings 2" pitchFamily="18" charset="2"/>
              <a:buNone/>
            </a:pPr>
            <a:r>
              <a:rPr lang="en-US" sz="2800" smtClean="0"/>
              <a:t>“</a:t>
            </a:r>
            <a:r>
              <a:rPr lang="en-US" sz="2800" smtClean="0">
                <a:solidFill>
                  <a:srgbClr val="FF3300"/>
                </a:solidFill>
              </a:rPr>
              <a:t>long, long sleep</a:t>
            </a:r>
            <a:r>
              <a:rPr lang="en-US" sz="2800" smtClean="0"/>
              <a:t>” instead of “dead”</a:t>
            </a:r>
          </a:p>
          <a:p>
            <a:pPr>
              <a:buFont typeface="Wingdings 2" pitchFamily="18" charset="2"/>
              <a:buNone/>
            </a:pPr>
            <a:endParaRPr lang="en-US" sz="2800" smtClean="0"/>
          </a:p>
          <a:p>
            <a:pPr>
              <a:buFont typeface="Wingdings 2" pitchFamily="18" charset="2"/>
              <a:buNone/>
            </a:pPr>
            <a:r>
              <a:rPr lang="en-US" smtClean="0"/>
              <a:t>mental trauma of soldiers in high stress situations:</a:t>
            </a:r>
          </a:p>
          <a:p>
            <a:pPr>
              <a:buFont typeface="Wingdings 2" pitchFamily="18" charset="2"/>
              <a:buNone/>
            </a:pPr>
            <a:r>
              <a:rPr lang="en-US" sz="2800" smtClean="0"/>
              <a:t>	“</a:t>
            </a:r>
            <a:r>
              <a:rPr lang="en-US" sz="2400" smtClean="0">
                <a:solidFill>
                  <a:srgbClr val="FF3300"/>
                </a:solidFill>
              </a:rPr>
              <a:t>shell shock”</a:t>
            </a:r>
            <a:r>
              <a:rPr lang="en-US" sz="2400" smtClean="0"/>
              <a:t> (World War I)</a:t>
            </a:r>
          </a:p>
          <a:p>
            <a:pPr>
              <a:buFont typeface="Wingdings 2" pitchFamily="18" charset="2"/>
              <a:buNone/>
            </a:pPr>
            <a:r>
              <a:rPr lang="en-US" sz="2400" smtClean="0"/>
              <a:t>	“</a:t>
            </a:r>
            <a:r>
              <a:rPr lang="en-US" sz="2400" smtClean="0">
                <a:solidFill>
                  <a:srgbClr val="FF3300"/>
                </a:solidFill>
              </a:rPr>
              <a:t>battle fatigue”</a:t>
            </a:r>
            <a:r>
              <a:rPr lang="en-US" sz="2400" smtClean="0"/>
              <a:t> (World War II)</a:t>
            </a:r>
          </a:p>
          <a:p>
            <a:pPr>
              <a:buFont typeface="Wingdings 2" pitchFamily="18" charset="2"/>
              <a:buNone/>
            </a:pPr>
            <a:r>
              <a:rPr lang="en-US" sz="2400" smtClean="0"/>
              <a:t>	“</a:t>
            </a:r>
            <a:r>
              <a:rPr lang="en-US" sz="2400" smtClean="0">
                <a:solidFill>
                  <a:srgbClr val="FF3300"/>
                </a:solidFill>
              </a:rPr>
              <a:t>operational exhaustion”</a:t>
            </a:r>
            <a:r>
              <a:rPr lang="en-US" sz="2400" smtClean="0"/>
              <a:t> (Korean War)</a:t>
            </a:r>
          </a:p>
          <a:p>
            <a:pPr>
              <a:buFont typeface="Wingdings 2" pitchFamily="18" charset="2"/>
              <a:buNone/>
            </a:pPr>
            <a:r>
              <a:rPr lang="en-US" sz="2400" smtClean="0"/>
              <a:t>	“</a:t>
            </a:r>
            <a:r>
              <a:rPr lang="en-US" sz="2400" smtClean="0">
                <a:solidFill>
                  <a:srgbClr val="FF3300"/>
                </a:solidFill>
              </a:rPr>
              <a:t>post-traumatic stress disorder”</a:t>
            </a:r>
            <a:r>
              <a:rPr lang="en-US" sz="2400" smtClean="0"/>
              <a:t> (Vietnam War)</a:t>
            </a:r>
          </a:p>
        </p:txBody>
      </p:sp>
      <p:sp>
        <p:nvSpPr>
          <p:cNvPr id="10242" name="Rectangle 2"/>
          <p:cNvSpPr>
            <a:spLocks noGrp="1" noChangeArrowheads="1"/>
          </p:cNvSpPr>
          <p:nvPr>
            <p:ph type="title"/>
          </p:nvPr>
        </p:nvSpPr>
        <p:spPr/>
        <p:txBody>
          <a:bodyPr/>
          <a:lstStyle/>
          <a:p>
            <a:r>
              <a:rPr lang="en-US" smtClean="0"/>
              <a:t>euphemism</a:t>
            </a:r>
          </a:p>
        </p:txBody>
      </p:sp>
    </p:spTree>
    <p:extLst>
      <p:ext uri="{BB962C8B-B14F-4D97-AF65-F5344CB8AC3E}">
        <p14:creationId xmlns:p14="http://schemas.microsoft.com/office/powerpoint/2010/main" val="3559910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r>
              <a:rPr lang="en-US" sz="2800" smtClean="0"/>
              <a:t>An extreme exaggeration</a:t>
            </a:r>
          </a:p>
          <a:p>
            <a:endParaRPr lang="en-US" sz="2800" smtClean="0"/>
          </a:p>
          <a:p>
            <a:pPr>
              <a:buFont typeface="Wingdings 2" pitchFamily="18" charset="2"/>
              <a:buNone/>
            </a:pPr>
            <a:endParaRPr lang="en-US" sz="2800" smtClean="0"/>
          </a:p>
          <a:p>
            <a:pPr>
              <a:buFont typeface="Wingdings 2" pitchFamily="18" charset="2"/>
              <a:buNone/>
            </a:pPr>
            <a:r>
              <a:rPr lang="en-US" sz="2800" smtClean="0"/>
              <a:t>“I’m so hungry I could </a:t>
            </a:r>
            <a:r>
              <a:rPr lang="en-US" sz="2800" smtClean="0">
                <a:solidFill>
                  <a:srgbClr val="FF3300"/>
                </a:solidFill>
              </a:rPr>
              <a:t>eat a horse</a:t>
            </a:r>
            <a:r>
              <a:rPr lang="en-US" sz="2800" smtClean="0"/>
              <a:t>”</a:t>
            </a:r>
          </a:p>
          <a:p>
            <a:pPr>
              <a:buFont typeface="Wingdings 2" pitchFamily="18" charset="2"/>
              <a:buNone/>
            </a:pPr>
            <a:endParaRPr lang="en-US" sz="2800" smtClean="0"/>
          </a:p>
          <a:p>
            <a:pPr>
              <a:buFont typeface="Wingdings 2" pitchFamily="18" charset="2"/>
              <a:buNone/>
            </a:pPr>
            <a:r>
              <a:rPr lang="en-US" sz="2800" smtClean="0"/>
              <a:t>“Giants standing tall…</a:t>
            </a:r>
            <a:r>
              <a:rPr lang="en-US" sz="2800" smtClean="0">
                <a:solidFill>
                  <a:srgbClr val="FF3300"/>
                </a:solidFill>
              </a:rPr>
              <a:t>arms of tree trunks</a:t>
            </a:r>
            <a:r>
              <a:rPr lang="en-US" sz="2800" smtClean="0"/>
              <a:t>…”</a:t>
            </a:r>
          </a:p>
        </p:txBody>
      </p:sp>
      <p:sp>
        <p:nvSpPr>
          <p:cNvPr id="12290" name="Rectangle 2"/>
          <p:cNvSpPr>
            <a:spLocks noGrp="1" noChangeArrowheads="1"/>
          </p:cNvSpPr>
          <p:nvPr>
            <p:ph type="title"/>
          </p:nvPr>
        </p:nvSpPr>
        <p:spPr/>
        <p:txBody>
          <a:bodyPr/>
          <a:lstStyle/>
          <a:p>
            <a:r>
              <a:rPr lang="en-US" smtClean="0"/>
              <a:t>hyperbole</a:t>
            </a:r>
          </a:p>
        </p:txBody>
      </p:sp>
    </p:spTree>
    <p:extLst>
      <p:ext uri="{BB962C8B-B14F-4D97-AF65-F5344CB8AC3E}">
        <p14:creationId xmlns:p14="http://schemas.microsoft.com/office/powerpoint/2010/main" val="2776318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lnSpcReduction="10000"/>
          </a:bodyPr>
          <a:lstStyle/>
          <a:p>
            <a:r>
              <a:rPr lang="en-US" sz="2800" smtClean="0"/>
              <a:t>The use of expressive images through the five senses</a:t>
            </a:r>
          </a:p>
          <a:p>
            <a:pPr>
              <a:buFont typeface="Wingdings 2" pitchFamily="18" charset="2"/>
              <a:buNone/>
            </a:pPr>
            <a:r>
              <a:rPr lang="en-US" sz="2800" smtClean="0"/>
              <a:t>    (sight, hearing, taste, smell, touch)</a:t>
            </a:r>
          </a:p>
          <a:p>
            <a:endParaRPr lang="en-US" smtClean="0"/>
          </a:p>
          <a:p>
            <a:pPr>
              <a:buFontTx/>
              <a:buNone/>
            </a:pPr>
            <a:r>
              <a:rPr lang="en-US" smtClean="0"/>
              <a:t>“</a:t>
            </a:r>
            <a:r>
              <a:rPr lang="en-US" sz="2800" smtClean="0"/>
              <a:t>so sour, it made my mouth pucker”</a:t>
            </a:r>
          </a:p>
          <a:p>
            <a:pPr>
              <a:buFontTx/>
              <a:buNone/>
            </a:pPr>
            <a:endParaRPr lang="en-US" sz="1400" smtClean="0"/>
          </a:p>
          <a:p>
            <a:pPr>
              <a:buFontTx/>
              <a:buNone/>
            </a:pPr>
            <a:r>
              <a:rPr lang="en-US" sz="1400" smtClean="0"/>
              <a:t>“I took a walk </a:t>
            </a:r>
            <a:r>
              <a:rPr lang="en-US" sz="1400" smtClean="0">
                <a:hlinkClick r:id="rId2"/>
              </a:rPr>
              <a:t>around the world</a:t>
            </a:r>
            <a:r>
              <a:rPr lang="en-US" sz="1400" smtClean="0"/>
              <a:t> to</a:t>
            </a:r>
          </a:p>
          <a:p>
            <a:pPr>
              <a:buFont typeface="Wingdings 2" pitchFamily="18" charset="2"/>
              <a:buNone/>
            </a:pPr>
            <a:r>
              <a:rPr lang="en-US" sz="1400" smtClean="0"/>
              <a:t>Ease my troubled mind</a:t>
            </a:r>
          </a:p>
          <a:p>
            <a:pPr>
              <a:buFont typeface="Wingdings 2" pitchFamily="18" charset="2"/>
              <a:buNone/>
            </a:pPr>
            <a:r>
              <a:rPr lang="en-US" sz="1400" smtClean="0"/>
              <a:t>I left my </a:t>
            </a:r>
            <a:r>
              <a:rPr lang="en-US" sz="1400" smtClean="0">
                <a:hlinkClick r:id="rId3"/>
              </a:rPr>
              <a:t>body laying</a:t>
            </a:r>
            <a:r>
              <a:rPr lang="en-US" sz="1400" smtClean="0"/>
              <a:t> somewhere</a:t>
            </a:r>
          </a:p>
          <a:p>
            <a:pPr>
              <a:buFont typeface="Wingdings 2" pitchFamily="18" charset="2"/>
              <a:buNone/>
            </a:pPr>
            <a:r>
              <a:rPr lang="en-US" sz="1400" smtClean="0"/>
              <a:t>In the </a:t>
            </a:r>
            <a:r>
              <a:rPr lang="en-US" sz="1400" smtClean="0">
                <a:hlinkClick r:id="rId4"/>
              </a:rPr>
              <a:t>sands of time</a:t>
            </a:r>
            <a:endParaRPr lang="en-US" sz="1400" smtClean="0"/>
          </a:p>
          <a:p>
            <a:pPr>
              <a:buFont typeface="Wingdings 2" pitchFamily="18" charset="2"/>
              <a:buNone/>
            </a:pPr>
            <a:r>
              <a:rPr lang="en-US" sz="1400" smtClean="0"/>
              <a:t>I watched the world float to the </a:t>
            </a:r>
            <a:r>
              <a:rPr lang="en-US" sz="1400" smtClean="0">
                <a:hlinkClick r:id="rId5"/>
              </a:rPr>
              <a:t>dark</a:t>
            </a:r>
          </a:p>
          <a:p>
            <a:pPr>
              <a:buFont typeface="Wingdings 2" pitchFamily="18" charset="2"/>
              <a:buNone/>
            </a:pPr>
            <a:r>
              <a:rPr lang="en-US" sz="1400" smtClean="0">
                <a:hlinkClick r:id="rId5"/>
              </a:rPr>
              <a:t>Side of the moon</a:t>
            </a:r>
            <a:endParaRPr lang="en-US" sz="1400" smtClean="0"/>
          </a:p>
          <a:p>
            <a:pPr>
              <a:buFont typeface="Wingdings 2" pitchFamily="18" charset="2"/>
              <a:buNone/>
            </a:pPr>
            <a:r>
              <a:rPr lang="en-US" sz="1400" smtClean="0"/>
              <a:t>I feel there is nothing I can do”</a:t>
            </a:r>
            <a:br>
              <a:rPr lang="en-US" sz="1400" smtClean="0"/>
            </a:br>
            <a:r>
              <a:rPr lang="en-US" sz="1400" smtClean="0"/>
              <a:t>                    "Kryptonite" by Three Doors Down</a:t>
            </a:r>
          </a:p>
          <a:p>
            <a:pPr>
              <a:buFontTx/>
              <a:buNone/>
            </a:pPr>
            <a:endParaRPr lang="en-US" sz="1400" smtClean="0"/>
          </a:p>
        </p:txBody>
      </p:sp>
      <p:sp>
        <p:nvSpPr>
          <p:cNvPr id="13314" name="Rectangle 2"/>
          <p:cNvSpPr>
            <a:spLocks noGrp="1" noChangeArrowheads="1"/>
          </p:cNvSpPr>
          <p:nvPr>
            <p:ph type="title"/>
          </p:nvPr>
        </p:nvSpPr>
        <p:spPr/>
        <p:txBody>
          <a:bodyPr/>
          <a:lstStyle/>
          <a:p>
            <a:r>
              <a:rPr lang="en-US" smtClean="0"/>
              <a:t>imagery</a:t>
            </a:r>
          </a:p>
        </p:txBody>
      </p:sp>
    </p:spTree>
    <p:extLst>
      <p:ext uri="{BB962C8B-B14F-4D97-AF65-F5344CB8AC3E}">
        <p14:creationId xmlns:p14="http://schemas.microsoft.com/office/powerpoint/2010/main" val="1547978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r>
              <a:rPr lang="en-US" sz="2800" smtClean="0"/>
              <a:t>A contrast between what is expected to happen and what actually happens</a:t>
            </a:r>
          </a:p>
          <a:p>
            <a:endParaRPr lang="en-US" sz="2800" smtClean="0"/>
          </a:p>
          <a:p>
            <a:pPr>
              <a:buFontTx/>
              <a:buNone/>
            </a:pPr>
            <a:r>
              <a:rPr lang="en-US" sz="2800" smtClean="0"/>
              <a:t>“a fire ignited in the firehouse.”</a:t>
            </a:r>
          </a:p>
          <a:p>
            <a:pPr>
              <a:buFontTx/>
              <a:buNone/>
            </a:pPr>
            <a:endParaRPr lang="en-US" sz="2800" smtClean="0"/>
          </a:p>
          <a:p>
            <a:pPr>
              <a:buFontTx/>
              <a:buNone/>
            </a:pPr>
            <a:r>
              <a:rPr lang="en-US" smtClean="0"/>
              <a:t>“a man takes a step aside in order to avoid getting sprinkled by a wet dog, and falls into a swimming pool” </a:t>
            </a:r>
          </a:p>
        </p:txBody>
      </p:sp>
      <p:sp>
        <p:nvSpPr>
          <p:cNvPr id="14338" name="Rectangle 2"/>
          <p:cNvSpPr>
            <a:spLocks noGrp="1" noChangeArrowheads="1"/>
          </p:cNvSpPr>
          <p:nvPr>
            <p:ph type="title"/>
          </p:nvPr>
        </p:nvSpPr>
        <p:spPr/>
        <p:txBody>
          <a:bodyPr/>
          <a:lstStyle/>
          <a:p>
            <a:r>
              <a:rPr lang="en-US" smtClean="0"/>
              <a:t>irony</a:t>
            </a:r>
          </a:p>
        </p:txBody>
      </p:sp>
    </p:spTree>
    <p:extLst>
      <p:ext uri="{BB962C8B-B14F-4D97-AF65-F5344CB8AC3E}">
        <p14:creationId xmlns:p14="http://schemas.microsoft.com/office/powerpoint/2010/main" val="84207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sz="2800" smtClean="0"/>
              <a:t>A comparison between 2 unlike things (</a:t>
            </a:r>
            <a:r>
              <a:rPr lang="en-US" sz="2800" b="1" smtClean="0">
                <a:latin typeface="Bradley Hand ITC" pitchFamily="66" charset="0"/>
              </a:rPr>
              <a:t>without</a:t>
            </a:r>
            <a:r>
              <a:rPr lang="en-US" sz="2800" smtClean="0"/>
              <a:t> “like” or “as”)</a:t>
            </a:r>
          </a:p>
          <a:p>
            <a:endParaRPr lang="en-US" sz="2800" smtClean="0"/>
          </a:p>
          <a:p>
            <a:pPr>
              <a:buFont typeface="Wingdings 2" pitchFamily="18" charset="2"/>
              <a:buNone/>
            </a:pPr>
            <a:r>
              <a:rPr lang="en-US" sz="2800" smtClean="0"/>
              <a:t>“my love is a red, red rose”</a:t>
            </a:r>
          </a:p>
          <a:p>
            <a:pPr>
              <a:buFont typeface="Wingdings 2" pitchFamily="18" charset="2"/>
              <a:buNone/>
            </a:pPr>
            <a:endParaRPr lang="en-US" sz="2800" smtClean="0"/>
          </a:p>
          <a:p>
            <a:pPr>
              <a:buFont typeface="Wingdings 2" pitchFamily="18" charset="2"/>
              <a:buNone/>
            </a:pPr>
            <a:r>
              <a:rPr lang="en-US" sz="2800" smtClean="0"/>
              <a:t>“Clouds are ships in full sail racing across the sky-blue sea…”</a:t>
            </a:r>
          </a:p>
        </p:txBody>
      </p:sp>
      <p:sp>
        <p:nvSpPr>
          <p:cNvPr id="15362" name="Rectangle 2"/>
          <p:cNvSpPr>
            <a:spLocks noGrp="1" noChangeArrowheads="1"/>
          </p:cNvSpPr>
          <p:nvPr>
            <p:ph type="title"/>
          </p:nvPr>
        </p:nvSpPr>
        <p:spPr/>
        <p:txBody>
          <a:bodyPr/>
          <a:lstStyle/>
          <a:p>
            <a:r>
              <a:rPr lang="en-US" smtClean="0"/>
              <a:t>metaphor</a:t>
            </a:r>
          </a:p>
        </p:txBody>
      </p:sp>
    </p:spTree>
    <p:extLst>
      <p:ext uri="{BB962C8B-B14F-4D97-AF65-F5344CB8AC3E}">
        <p14:creationId xmlns:p14="http://schemas.microsoft.com/office/powerpoint/2010/main" val="2118496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lnSpcReduction="10000"/>
          </a:bodyPr>
          <a:lstStyle/>
          <a:p>
            <a:endParaRPr lang="en-US" smtClean="0"/>
          </a:p>
          <a:p>
            <a:r>
              <a:rPr lang="en-US" sz="2800" smtClean="0"/>
              <a:t>A comparison between 2 unlike things using “like” or “as”</a:t>
            </a:r>
          </a:p>
          <a:p>
            <a:endParaRPr lang="en-US" sz="2800" smtClean="0"/>
          </a:p>
          <a:p>
            <a:pPr>
              <a:buFont typeface="Wingdings 2" pitchFamily="18" charset="2"/>
              <a:buNone/>
            </a:pPr>
            <a:r>
              <a:rPr lang="en-US" sz="2800" smtClean="0"/>
              <a:t>"</a:t>
            </a:r>
            <a:r>
              <a:rPr lang="en-US" sz="2800" smtClean="0">
                <a:solidFill>
                  <a:srgbClr val="FF3300"/>
                </a:solidFill>
              </a:rPr>
              <a:t>Life is like an onion</a:t>
            </a:r>
            <a:r>
              <a:rPr lang="en-US" sz="2800" smtClean="0"/>
              <a:t>: You peel it off one layer at a time, and sometimes you weep."</a:t>
            </a:r>
            <a:br>
              <a:rPr lang="en-US" sz="2800" smtClean="0"/>
            </a:br>
            <a:endParaRPr lang="en-US" sz="2800" smtClean="0"/>
          </a:p>
          <a:p>
            <a:pPr>
              <a:buFont typeface="Wingdings 2" pitchFamily="18" charset="2"/>
              <a:buNone/>
            </a:pPr>
            <a:r>
              <a:rPr lang="en-US" sz="2800" smtClean="0"/>
              <a:t>"She dealt with moral problems </a:t>
            </a:r>
            <a:r>
              <a:rPr lang="en-US" sz="2800" smtClean="0">
                <a:solidFill>
                  <a:srgbClr val="FF3300"/>
                </a:solidFill>
              </a:rPr>
              <a:t>as a cleaver deals with meat</a:t>
            </a:r>
            <a:r>
              <a:rPr lang="en-US" sz="2800" smtClean="0"/>
              <a:t>."</a:t>
            </a:r>
            <a:r>
              <a:rPr lang="en-US" smtClean="0"/>
              <a:t/>
            </a:r>
            <a:br>
              <a:rPr lang="en-US" smtClean="0"/>
            </a:br>
            <a:endParaRPr lang="en-US" sz="2800" smtClean="0"/>
          </a:p>
          <a:p>
            <a:endParaRPr lang="en-US" smtClean="0"/>
          </a:p>
          <a:p>
            <a:pPr>
              <a:buFont typeface="Wingdings 2" pitchFamily="18" charset="2"/>
              <a:buNone/>
            </a:pPr>
            <a:endParaRPr lang="en-US" smtClean="0"/>
          </a:p>
          <a:p>
            <a:endParaRPr lang="en-US" smtClean="0"/>
          </a:p>
        </p:txBody>
      </p:sp>
      <p:sp>
        <p:nvSpPr>
          <p:cNvPr id="26626" name="Rectangle 2"/>
          <p:cNvSpPr>
            <a:spLocks noGrp="1" noChangeArrowheads="1"/>
          </p:cNvSpPr>
          <p:nvPr>
            <p:ph type="title"/>
          </p:nvPr>
        </p:nvSpPr>
        <p:spPr/>
        <p:txBody>
          <a:bodyPr/>
          <a:lstStyle/>
          <a:p>
            <a:r>
              <a:rPr lang="en-US" smtClean="0"/>
              <a:t>simile</a:t>
            </a:r>
          </a:p>
        </p:txBody>
      </p:sp>
    </p:spTree>
    <p:extLst>
      <p:ext uri="{BB962C8B-B14F-4D97-AF65-F5344CB8AC3E}">
        <p14:creationId xmlns:p14="http://schemas.microsoft.com/office/powerpoint/2010/main" val="1328748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TotalTime>
  <Words>1089</Words>
  <Application>Microsoft Office PowerPoint</Application>
  <PresentationFormat>On-screen Show (4:3)</PresentationFormat>
  <Paragraphs>206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Literary Devices,  Poetry and Sonnets</vt:lpstr>
      <vt:lpstr>alliteration</vt:lpstr>
      <vt:lpstr>allusion</vt:lpstr>
      <vt:lpstr>euphemism</vt:lpstr>
      <vt:lpstr>hyperbole</vt:lpstr>
      <vt:lpstr>imagery</vt:lpstr>
      <vt:lpstr>irony</vt:lpstr>
      <vt:lpstr>metaphor</vt:lpstr>
      <vt:lpstr>simile</vt:lpstr>
      <vt:lpstr>personification</vt:lpstr>
      <vt:lpstr>onomatopoeia</vt:lpstr>
      <vt:lpstr>oxymoron</vt:lpstr>
      <vt:lpstr>mood</vt:lpstr>
      <vt:lpstr>tone</vt:lpstr>
      <vt:lpstr>symbol</vt:lpstr>
      <vt:lpstr>Rhyme scheme</vt:lpstr>
      <vt:lpstr>stanza</vt:lpstr>
      <vt:lpstr>theme</vt:lpstr>
      <vt:lpstr>Shakespearean Sonnets</vt:lpstr>
      <vt:lpstr>The rhyming pattern</vt:lpstr>
      <vt:lpstr>Iambic Pentameter </vt:lpstr>
      <vt:lpstr>EX/ Sonnet 18</vt:lpstr>
      <vt:lpstr>Sonnet 18</vt:lpstr>
      <vt:lpstr>Sonnet 18</vt:lpstr>
      <vt:lpstr>Sonnet 18</vt:lpstr>
      <vt:lpstr>Sonnet 18</vt:lpstr>
    </vt:vector>
  </TitlesOfParts>
  <Company>Lincoln School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Devices,  Poetry and Sonnets</dc:title>
  <dc:creator>Ashley Mowry</dc:creator>
  <cp:lastModifiedBy>Ashley Mowry</cp:lastModifiedBy>
  <cp:revision>3</cp:revision>
  <dcterms:created xsi:type="dcterms:W3CDTF">2014-03-25T12:03:35Z</dcterms:created>
  <dcterms:modified xsi:type="dcterms:W3CDTF">2014-03-25T12:16:25Z</dcterms:modified>
</cp:coreProperties>
</file>