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876300" y="127000"/>
            <a:ext cx="10795000" cy="2362200"/>
          </a:xfrm>
          <a:prstGeom prst="rect">
            <a:avLst/>
          </a:prstGeom>
        </p:spPr>
        <p:txBody>
          <a:bodyPr/>
          <a:lstStyle/>
          <a:p>
            <a:pPr/>
            <a:r>
              <a:t>Welcome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1104900" y="641846"/>
            <a:ext cx="10795000" cy="809575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Please find your </a:t>
            </a:r>
            <a:r>
              <a:rPr>
                <a:solidFill>
                  <a:srgbClr val="0245FF"/>
                </a:solidFill>
              </a:rPr>
              <a:t>name</a:t>
            </a:r>
            <a:r>
              <a:t> and sit with </a:t>
            </a:r>
            <a:r>
              <a:rPr>
                <a:solidFill>
                  <a:srgbClr val="0066F0"/>
                </a:solidFill>
              </a:rPr>
              <a:t>like</a:t>
            </a:r>
            <a:r>
              <a:t> colors.</a:t>
            </a:r>
          </a:p>
          <a:p>
            <a:pPr>
              <a:buBlip>
                <a:blip r:embed="rId2"/>
              </a:buBlip>
            </a:pPr>
            <a:r>
              <a:t>Materials Needed</a:t>
            </a:r>
          </a:p>
          <a:p>
            <a:pPr>
              <a:buBlip>
                <a:blip r:embed="rId2"/>
              </a:buBlip>
            </a:pPr>
            <a:r>
              <a:t>Pen or pencil</a:t>
            </a:r>
          </a:p>
          <a:p>
            <a:pPr>
              <a:buBlip>
                <a:blip r:embed="rId2"/>
              </a:buBlip>
            </a:pPr>
            <a:r>
              <a:t>Textbook</a:t>
            </a:r>
          </a:p>
          <a:p>
            <a:pPr>
              <a:buBlip>
                <a:blip r:embed="rId2"/>
              </a:buBlip>
            </a:pPr>
            <a:r>
              <a:t>Today’s Handout</a:t>
            </a:r>
          </a:p>
          <a:p>
            <a:pPr>
              <a:buBlip>
                <a:blip r:embed="rId2"/>
              </a:buBlip>
            </a:pPr>
            <a:r>
              <a:t>Name Card</a:t>
            </a:r>
          </a:p>
        </p:txBody>
      </p:sp>
      <p:pic>
        <p:nvPicPr>
          <p:cNvPr id="12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4926" y="5930900"/>
            <a:ext cx="3231304" cy="2440692"/>
          </a:xfrm>
          <a:prstGeom prst="rect">
            <a:avLst/>
          </a:prstGeom>
        </p:spPr>
      </p:pic>
      <p:pic>
        <p:nvPicPr>
          <p:cNvPr id="12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9763" y="2780154"/>
            <a:ext cx="3717063" cy="27269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6"/>
          <p:cNvGrpSpPr/>
          <p:nvPr/>
        </p:nvGrpSpPr>
        <p:grpSpPr>
          <a:xfrm>
            <a:off x="3460208" y="4195234"/>
            <a:ext cx="4992184" cy="921071"/>
            <a:chOff x="0" y="0"/>
            <a:chExt cx="4992182" cy="921070"/>
          </a:xfrm>
        </p:grpSpPr>
        <p:sp>
          <p:nvSpPr>
            <p:cNvPr id="125" name="Shape 125"/>
            <p:cNvSpPr/>
            <p:nvPr/>
          </p:nvSpPr>
          <p:spPr>
            <a:xfrm>
              <a:off x="53881" y="53881"/>
              <a:ext cx="4884421" cy="813308"/>
            </a:xfrm>
            <a:prstGeom prst="rect">
              <a:avLst/>
            </a:prstGeom>
            <a:solidFill>
              <a:schemeClr val="accent5">
                <a:hueOff val="122773"/>
                <a:satOff val="6301"/>
                <a:lumOff val="-2082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>
                  <a:solidFill>
                    <a:srgbClr val="F9FFFF"/>
                  </a:solidFill>
                </a:defRPr>
              </a:lvl1pPr>
            </a:lstStyle>
            <a:p>
              <a:pPr/>
              <a:r>
                <a:t>“Follow Your Heart.”</a:t>
              </a:r>
            </a:p>
          </p:txBody>
        </p:sp>
        <p:pic>
          <p:nvPicPr>
            <p:cNvPr id="124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4992183" cy="921072"/>
            </a:xfrm>
            <a:prstGeom prst="rect">
              <a:avLst/>
            </a:prstGeom>
            <a:effectLst/>
          </p:spPr>
        </p:pic>
      </p:grpSp>
      <p:grpSp>
        <p:nvGrpSpPr>
          <p:cNvPr id="129" name="Group 129"/>
          <p:cNvGrpSpPr/>
          <p:nvPr/>
        </p:nvGrpSpPr>
        <p:grpSpPr>
          <a:xfrm>
            <a:off x="2333743" y="2784924"/>
            <a:ext cx="7549914" cy="858790"/>
            <a:chOff x="0" y="0"/>
            <a:chExt cx="7549912" cy="858789"/>
          </a:xfrm>
        </p:grpSpPr>
        <p:sp>
          <p:nvSpPr>
            <p:cNvPr id="128" name="Shape 128"/>
            <p:cNvSpPr/>
            <p:nvPr/>
          </p:nvSpPr>
          <p:spPr>
            <a:xfrm>
              <a:off x="53881" y="53881"/>
              <a:ext cx="7442150" cy="751027"/>
            </a:xfrm>
            <a:prstGeom prst="rect">
              <a:avLst/>
            </a:prstGeom>
            <a:solidFill>
              <a:srgbClr val="E4BE6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What does this quote mean to you?</a:t>
              </a:r>
            </a:p>
          </p:txBody>
        </p:sp>
        <p:pic>
          <p:nvPicPr>
            <p:cNvPr id="12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549913" cy="858791"/>
            </a:xfrm>
            <a:prstGeom prst="rect">
              <a:avLst/>
            </a:prstGeom>
            <a:effectLst/>
          </p:spPr>
        </p:pic>
      </p:grpSp>
      <p:grpSp>
        <p:nvGrpSpPr>
          <p:cNvPr id="132" name="Group 132"/>
          <p:cNvGrpSpPr/>
          <p:nvPr/>
        </p:nvGrpSpPr>
        <p:grpSpPr>
          <a:xfrm>
            <a:off x="760367" y="561815"/>
            <a:ext cx="11077666" cy="1442990"/>
            <a:chOff x="0" y="0"/>
            <a:chExt cx="11077664" cy="1442989"/>
          </a:xfrm>
        </p:grpSpPr>
        <p:sp>
          <p:nvSpPr>
            <p:cNvPr id="131" name="Shape 131"/>
            <p:cNvSpPr/>
            <p:nvPr/>
          </p:nvSpPr>
          <p:spPr>
            <a:xfrm>
              <a:off x="53881" y="53881"/>
              <a:ext cx="10969902" cy="1335227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3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Please respond to the following prompt in your journals.</a:t>
              </a:r>
            </a:p>
          </p:txBody>
        </p:sp>
        <p:pic>
          <p:nvPicPr>
            <p:cNvPr id="130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1077666" cy="1442990"/>
            </a:xfrm>
            <a:prstGeom prst="rect">
              <a:avLst/>
            </a:prstGeom>
            <a:effectLst/>
          </p:spPr>
        </p:pic>
      </p:grpSp>
      <p:pic>
        <p:nvPicPr>
          <p:cNvPr id="133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5627" y="5289550"/>
            <a:ext cx="3761346" cy="36686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772208" y="3314446"/>
            <a:ext cx="2830984" cy="6748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Romanticism</a:t>
            </a:r>
          </a:p>
        </p:txBody>
      </p:sp>
      <p:sp>
        <p:nvSpPr>
          <p:cNvPr id="136" name="Shape 136"/>
          <p:cNvSpPr/>
          <p:nvPr/>
        </p:nvSpPr>
        <p:spPr>
          <a:xfrm>
            <a:off x="2834893" y="4495546"/>
            <a:ext cx="3982213" cy="6748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Dark Romanticism</a:t>
            </a:r>
          </a:p>
        </p:txBody>
      </p:sp>
      <p:sp>
        <p:nvSpPr>
          <p:cNvPr id="137" name="Shape 137"/>
          <p:cNvSpPr/>
          <p:nvPr/>
        </p:nvSpPr>
        <p:spPr>
          <a:xfrm>
            <a:off x="4509693" y="5676646"/>
            <a:ext cx="3985414" cy="6748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Transcendentalism</a:t>
            </a:r>
          </a:p>
        </p:txBody>
      </p:sp>
      <p:sp>
        <p:nvSpPr>
          <p:cNvPr id="138" name="Shape 138"/>
          <p:cNvSpPr/>
          <p:nvPr/>
        </p:nvSpPr>
        <p:spPr>
          <a:xfrm>
            <a:off x="8392947" y="6857746"/>
            <a:ext cx="1756106" cy="67482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Realism</a:t>
            </a:r>
          </a:p>
        </p:txBody>
      </p:sp>
      <p:sp>
        <p:nvSpPr>
          <p:cNvPr id="139" name="Shape 139"/>
          <p:cNvSpPr/>
          <p:nvPr/>
        </p:nvSpPr>
        <p:spPr>
          <a:xfrm>
            <a:off x="9756266" y="8038846"/>
            <a:ext cx="2356867" cy="67482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Naturalism</a:t>
            </a:r>
          </a:p>
        </p:txBody>
      </p:sp>
      <p:sp>
        <p:nvSpPr>
          <p:cNvPr id="140" name="Shape 140"/>
          <p:cNvSpPr/>
          <p:nvPr/>
        </p:nvSpPr>
        <p:spPr>
          <a:xfrm>
            <a:off x="493166" y="1790193"/>
            <a:ext cx="4608167" cy="688894"/>
          </a:xfrm>
          <a:prstGeom prst="rect">
            <a:avLst/>
          </a:prstGeom>
          <a:gradFill>
            <a:gsLst>
              <a:gs pos="0">
                <a:schemeClr val="accent6">
                  <a:hueOff val="-186619"/>
                  <a:satOff val="-1944"/>
                  <a:lumOff val="-8643"/>
                  <a:alpha val="64999"/>
                </a:schemeClr>
              </a:gs>
              <a:gs pos="100000">
                <a:schemeClr val="accent6">
                  <a:hueOff val="-186619"/>
                  <a:satOff val="-1944"/>
                  <a:lumOff val="-864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/>
            </a:pPr>
            <a:r>
              <a:rPr b="1"/>
              <a:t>________________</a:t>
            </a:r>
            <a:r>
              <a:t>?</a:t>
            </a:r>
          </a:p>
        </p:txBody>
      </p:sp>
      <p:pic>
        <p:nvPicPr>
          <p:cNvPr id="141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730807" y="4114677"/>
            <a:ext cx="1761487" cy="76201"/>
          </a:xfrm>
          <a:prstGeom prst="rect">
            <a:avLst/>
          </a:prstGeom>
        </p:spPr>
      </p:pic>
      <p:pic>
        <p:nvPicPr>
          <p:cNvPr id="14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4377" y="4838700"/>
            <a:ext cx="1265023" cy="76200"/>
          </a:xfrm>
          <a:prstGeom prst="rect">
            <a:avLst/>
          </a:prstGeom>
        </p:spPr>
      </p:pic>
      <p:pic>
        <p:nvPicPr>
          <p:cNvPr id="145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2417" y="6184900"/>
            <a:ext cx="2830983" cy="76200"/>
          </a:xfrm>
          <a:prstGeom prst="rect">
            <a:avLst/>
          </a:prstGeom>
        </p:spPr>
      </p:pic>
      <p:pic>
        <p:nvPicPr>
          <p:cNvPr id="147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896624" y="5556740"/>
            <a:ext cx="1429853" cy="76201"/>
          </a:xfrm>
          <a:prstGeom prst="rect">
            <a:avLst/>
          </a:prstGeom>
        </p:spPr>
      </p:pic>
      <p:pic>
        <p:nvPicPr>
          <p:cNvPr id="149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7434377" y="7592195"/>
            <a:ext cx="1641247" cy="76201"/>
          </a:xfrm>
          <a:prstGeom prst="rect">
            <a:avLst/>
          </a:prstGeom>
        </p:spPr>
      </p:pic>
      <p:pic>
        <p:nvPicPr>
          <p:cNvPr id="151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62547" y="8338160"/>
            <a:ext cx="1571834" cy="76201"/>
          </a:xfrm>
          <a:prstGeom prst="rect">
            <a:avLst/>
          </a:prstGeom>
        </p:spPr>
      </p:pic>
      <p:sp>
        <p:nvSpPr>
          <p:cNvPr id="153" name="Shape 153"/>
          <p:cNvSpPr/>
          <p:nvPr/>
        </p:nvSpPr>
        <p:spPr>
          <a:xfrm flipV="1">
            <a:off x="1611550" y="2479891"/>
            <a:ext cx="1" cy="777272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54" name="Shape 154"/>
          <p:cNvSpPr/>
          <p:nvPr/>
        </p:nvSpPr>
        <p:spPr>
          <a:xfrm flipH="1" flipV="1">
            <a:off x="1636047" y="6857999"/>
            <a:ext cx="6618954" cy="1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55" name="Shape 155"/>
          <p:cNvSpPr/>
          <p:nvPr/>
        </p:nvSpPr>
        <p:spPr>
          <a:xfrm flipV="1">
            <a:off x="1611550" y="6284586"/>
            <a:ext cx="1" cy="496478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pic>
        <p:nvPicPr>
          <p:cNvPr id="156" name="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53100" y="990639"/>
            <a:ext cx="2978987" cy="1836331"/>
          </a:xfrm>
          <a:prstGeom prst="rect">
            <a:avLst/>
          </a:prstGeom>
        </p:spPr>
      </p:pic>
      <p:pic>
        <p:nvPicPr>
          <p:cNvPr id="157" name="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002349" y="3260468"/>
            <a:ext cx="3050441" cy="1928702"/>
          </a:xfrm>
          <a:prstGeom prst="rect">
            <a:avLst/>
          </a:prstGeom>
        </p:spPr>
      </p:pic>
      <p:pic>
        <p:nvPicPr>
          <p:cNvPr id="158" name="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287000" y="5893649"/>
            <a:ext cx="2644840" cy="19287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1772208" y="3314446"/>
            <a:ext cx="2830984" cy="6748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Romanticism</a:t>
            </a:r>
          </a:p>
        </p:txBody>
      </p:sp>
      <p:sp>
        <p:nvSpPr>
          <p:cNvPr id="161" name="Shape 161"/>
          <p:cNvSpPr/>
          <p:nvPr/>
        </p:nvSpPr>
        <p:spPr>
          <a:xfrm>
            <a:off x="2834893" y="4495546"/>
            <a:ext cx="3982213" cy="6748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Dark Romanticism</a:t>
            </a:r>
          </a:p>
        </p:txBody>
      </p:sp>
      <p:sp>
        <p:nvSpPr>
          <p:cNvPr id="162" name="Shape 162"/>
          <p:cNvSpPr/>
          <p:nvPr/>
        </p:nvSpPr>
        <p:spPr>
          <a:xfrm>
            <a:off x="4509693" y="5676646"/>
            <a:ext cx="3985414" cy="6748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Transcendentalism</a:t>
            </a:r>
          </a:p>
        </p:txBody>
      </p:sp>
      <p:sp>
        <p:nvSpPr>
          <p:cNvPr id="163" name="Shape 163"/>
          <p:cNvSpPr/>
          <p:nvPr/>
        </p:nvSpPr>
        <p:spPr>
          <a:xfrm>
            <a:off x="8392947" y="6857746"/>
            <a:ext cx="1756106" cy="67482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Realism</a:t>
            </a:r>
          </a:p>
        </p:txBody>
      </p:sp>
      <p:sp>
        <p:nvSpPr>
          <p:cNvPr id="164" name="Shape 164"/>
          <p:cNvSpPr/>
          <p:nvPr/>
        </p:nvSpPr>
        <p:spPr>
          <a:xfrm>
            <a:off x="9756266" y="8038846"/>
            <a:ext cx="2356867" cy="67482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Naturalism</a:t>
            </a:r>
          </a:p>
        </p:txBody>
      </p:sp>
      <p:sp>
        <p:nvSpPr>
          <p:cNvPr id="165" name="Shape 165"/>
          <p:cNvSpPr/>
          <p:nvPr/>
        </p:nvSpPr>
        <p:spPr>
          <a:xfrm>
            <a:off x="419100" y="1790193"/>
            <a:ext cx="4682233" cy="674827"/>
          </a:xfrm>
          <a:prstGeom prst="rect">
            <a:avLst/>
          </a:prstGeom>
          <a:gradFill>
            <a:gsLst>
              <a:gs pos="0">
                <a:schemeClr val="accent6">
                  <a:hueOff val="-186619"/>
                  <a:satOff val="-1944"/>
                  <a:lumOff val="-8643"/>
                  <a:alpha val="64999"/>
                </a:schemeClr>
              </a:gs>
              <a:gs pos="100000">
                <a:schemeClr val="accent6">
                  <a:hueOff val="-186619"/>
                  <a:satOff val="-1944"/>
                  <a:lumOff val="-864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/>
            </a:pPr>
            <a:r>
              <a:rPr u="sng"/>
              <a:t>The Enlightenment</a:t>
            </a:r>
            <a:r>
              <a:t>!</a:t>
            </a:r>
          </a:p>
        </p:txBody>
      </p:sp>
      <p:pic>
        <p:nvPicPr>
          <p:cNvPr id="166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730807" y="4114677"/>
            <a:ext cx="1761487" cy="76201"/>
          </a:xfrm>
          <a:prstGeom prst="rect">
            <a:avLst/>
          </a:prstGeom>
        </p:spPr>
      </p:pic>
      <p:pic>
        <p:nvPicPr>
          <p:cNvPr id="168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4377" y="4838700"/>
            <a:ext cx="1265023" cy="76200"/>
          </a:xfrm>
          <a:prstGeom prst="rect">
            <a:avLst/>
          </a:prstGeom>
        </p:spPr>
      </p:pic>
      <p:pic>
        <p:nvPicPr>
          <p:cNvPr id="170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2417" y="6184900"/>
            <a:ext cx="2830983" cy="76200"/>
          </a:xfrm>
          <a:prstGeom prst="rect">
            <a:avLst/>
          </a:prstGeom>
        </p:spPr>
      </p:pic>
      <p:pic>
        <p:nvPicPr>
          <p:cNvPr id="172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896624" y="5556740"/>
            <a:ext cx="1429853" cy="76201"/>
          </a:xfrm>
          <a:prstGeom prst="rect">
            <a:avLst/>
          </a:prstGeom>
        </p:spPr>
      </p:pic>
      <p:pic>
        <p:nvPicPr>
          <p:cNvPr id="174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7434377" y="7592195"/>
            <a:ext cx="1641247" cy="76201"/>
          </a:xfrm>
          <a:prstGeom prst="rect">
            <a:avLst/>
          </a:prstGeom>
        </p:spPr>
      </p:pic>
      <p:pic>
        <p:nvPicPr>
          <p:cNvPr id="176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62547" y="8338160"/>
            <a:ext cx="1571834" cy="76201"/>
          </a:xfrm>
          <a:prstGeom prst="rect">
            <a:avLst/>
          </a:prstGeom>
        </p:spPr>
      </p:pic>
      <p:sp>
        <p:nvSpPr>
          <p:cNvPr id="178" name="Shape 178"/>
          <p:cNvSpPr/>
          <p:nvPr/>
        </p:nvSpPr>
        <p:spPr>
          <a:xfrm flipV="1">
            <a:off x="1611550" y="2479891"/>
            <a:ext cx="1" cy="777272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79" name="Shape 179"/>
          <p:cNvSpPr/>
          <p:nvPr/>
        </p:nvSpPr>
        <p:spPr>
          <a:xfrm flipH="1" flipV="1">
            <a:off x="1636047" y="6857999"/>
            <a:ext cx="6618954" cy="1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80" name="Shape 180"/>
          <p:cNvSpPr/>
          <p:nvPr/>
        </p:nvSpPr>
        <p:spPr>
          <a:xfrm flipV="1">
            <a:off x="1611550" y="6284586"/>
            <a:ext cx="1" cy="496478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pic>
        <p:nvPicPr>
          <p:cNvPr id="181" name="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53100" y="990639"/>
            <a:ext cx="2978987" cy="1836331"/>
          </a:xfrm>
          <a:prstGeom prst="rect">
            <a:avLst/>
          </a:prstGeom>
        </p:spPr>
      </p:pic>
      <p:pic>
        <p:nvPicPr>
          <p:cNvPr id="182" name="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002349" y="3260468"/>
            <a:ext cx="3050441" cy="1928702"/>
          </a:xfrm>
          <a:prstGeom prst="rect">
            <a:avLst/>
          </a:prstGeom>
        </p:spPr>
      </p:pic>
      <p:pic>
        <p:nvPicPr>
          <p:cNvPr id="183" name="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287000" y="5893649"/>
            <a:ext cx="2644840" cy="19287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Enlightenment</a:t>
            </a:r>
          </a:p>
        </p:txBody>
      </p:sp>
      <p:pic>
        <p:nvPicPr>
          <p:cNvPr id="18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6850" y="2305050"/>
            <a:ext cx="3617496" cy="4898913"/>
          </a:xfrm>
          <a:prstGeom prst="rect">
            <a:avLst/>
          </a:prstGeom>
        </p:spPr>
      </p:pic>
      <p:pic>
        <p:nvPicPr>
          <p:cNvPr id="18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521" y="2453667"/>
            <a:ext cx="2593697" cy="4601678"/>
          </a:xfrm>
          <a:prstGeom prst="rect">
            <a:avLst/>
          </a:prstGeom>
        </p:spPr>
      </p:pic>
      <p:pic>
        <p:nvPicPr>
          <p:cNvPr id="188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4233" y="2493906"/>
            <a:ext cx="3022601" cy="2336801"/>
          </a:xfrm>
          <a:prstGeom prst="rect">
            <a:avLst/>
          </a:prstGeom>
        </p:spPr>
      </p:pic>
      <p:pic>
        <p:nvPicPr>
          <p:cNvPr id="189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9483" y="4978400"/>
            <a:ext cx="2832101" cy="3467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What’s happening prior to the 1800’s?</a:t>
            </a:r>
          </a:p>
        </p:txBody>
      </p:sp>
      <p:pic>
        <p:nvPicPr>
          <p:cNvPr id="19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1881" y="2787650"/>
            <a:ext cx="4003730" cy="3143724"/>
          </a:xfrm>
          <a:prstGeom prst="rect">
            <a:avLst/>
          </a:prstGeom>
        </p:spPr>
      </p:pic>
      <p:pic>
        <p:nvPicPr>
          <p:cNvPr id="19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2934959"/>
            <a:ext cx="4591363" cy="2849105"/>
          </a:xfrm>
          <a:prstGeom prst="rect">
            <a:avLst/>
          </a:prstGeom>
        </p:spPr>
      </p:pic>
      <p:pic>
        <p:nvPicPr>
          <p:cNvPr id="194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4846" y="6076141"/>
            <a:ext cx="4591363" cy="30376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1193800" y="571500"/>
            <a:ext cx="10795000" cy="23622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What’s happening prior to the 1800’s?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French Revolution (1789 - 1799)</a:t>
            </a:r>
          </a:p>
          <a:p>
            <a:pPr>
              <a:buBlip>
                <a:blip r:embed="rId2"/>
              </a:buBlip>
            </a:pPr>
            <a:r>
              <a:t>American Revolution (1775 - 1783)</a:t>
            </a:r>
          </a:p>
          <a:p>
            <a:pPr>
              <a:buBlip>
                <a:blip r:embed="rId2"/>
              </a:buBlip>
            </a:pPr>
            <a:r>
              <a:t>Industrial Revolution (1760 - 1850)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46278"/>
            <a:ext cx="6936979" cy="8861044"/>
          </a:xfrm>
          <a:prstGeom prst="rect">
            <a:avLst/>
          </a:prstGeom>
        </p:spPr>
      </p:pic>
      <p:grpSp>
        <p:nvGrpSpPr>
          <p:cNvPr id="202" name="Group 202"/>
          <p:cNvGrpSpPr/>
          <p:nvPr/>
        </p:nvGrpSpPr>
        <p:grpSpPr>
          <a:xfrm>
            <a:off x="7772366" y="1565115"/>
            <a:ext cx="4502912" cy="2611390"/>
            <a:chOff x="0" y="0"/>
            <a:chExt cx="4502911" cy="2611389"/>
          </a:xfrm>
        </p:grpSpPr>
        <p:sp>
          <p:nvSpPr>
            <p:cNvPr id="201" name="Shape 201"/>
            <p:cNvSpPr/>
            <p:nvPr/>
          </p:nvSpPr>
          <p:spPr>
            <a:xfrm>
              <a:off x="53881" y="53881"/>
              <a:ext cx="4395149" cy="2503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What Romantic characteristics do you see in this painting?</a:t>
              </a:r>
            </a:p>
          </p:txBody>
        </p:sp>
        <p:pic>
          <p:nvPicPr>
            <p:cNvPr id="200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502913" cy="2611390"/>
            </a:xfrm>
            <a:prstGeom prst="rect">
              <a:avLst/>
            </a:prstGeom>
            <a:effectLst/>
          </p:spPr>
        </p:pic>
      </p:grpSp>
      <p:grpSp>
        <p:nvGrpSpPr>
          <p:cNvPr id="205" name="Group 205"/>
          <p:cNvGrpSpPr/>
          <p:nvPr/>
        </p:nvGrpSpPr>
        <p:grpSpPr>
          <a:xfrm>
            <a:off x="7514606" y="587214"/>
            <a:ext cx="5018432" cy="858791"/>
            <a:chOff x="0" y="0"/>
            <a:chExt cx="5018430" cy="858789"/>
          </a:xfrm>
        </p:grpSpPr>
        <p:sp>
          <p:nvSpPr>
            <p:cNvPr id="204" name="Shape 204"/>
            <p:cNvSpPr/>
            <p:nvPr/>
          </p:nvSpPr>
          <p:spPr>
            <a:xfrm>
              <a:off x="53881" y="53881"/>
              <a:ext cx="4910668" cy="751027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3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Practice!</a:t>
              </a:r>
            </a:p>
          </p:txBody>
        </p:sp>
        <p:pic>
          <p:nvPicPr>
            <p:cNvPr id="203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018431" cy="858791"/>
            </a:xfrm>
            <a:prstGeom prst="rect">
              <a:avLst/>
            </a:prstGeom>
            <a:effectLst/>
          </p:spPr>
        </p:pic>
      </p:grpSp>
      <p:sp>
        <p:nvSpPr>
          <p:cNvPr id="206" name="Shape 206"/>
          <p:cNvSpPr/>
          <p:nvPr/>
        </p:nvSpPr>
        <p:spPr>
          <a:xfrm>
            <a:off x="7486777" y="7981696"/>
            <a:ext cx="3661018" cy="1175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i="1" sz="2000"/>
            </a:pPr>
            <a:r>
              <a:t>Wanderer above the Sea of Fog </a:t>
            </a:r>
            <a:r>
              <a:rPr i="0"/>
              <a:t>by Caspar David Friedrich 1818 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7939193" y="5178264"/>
            <a:ext cx="3781214" cy="858791"/>
            <a:chOff x="0" y="0"/>
            <a:chExt cx="3781212" cy="858789"/>
          </a:xfrm>
        </p:grpSpPr>
        <p:sp>
          <p:nvSpPr>
            <p:cNvPr id="208" name="Shape 208"/>
            <p:cNvSpPr/>
            <p:nvPr/>
          </p:nvSpPr>
          <p:spPr>
            <a:xfrm>
              <a:off x="53881" y="53881"/>
              <a:ext cx="3673451" cy="751027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3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Time Pair Share!</a:t>
              </a:r>
            </a:p>
          </p:txBody>
        </p:sp>
        <p:pic>
          <p:nvPicPr>
            <p:cNvPr id="207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3781214" cy="8587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