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CBE6A4-A73D-4C69-91B6-B854F4E75AA6}" type="datetimeFigureOut">
              <a:rPr lang="en-US" smtClean="0"/>
              <a:t>3/17/2014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6ED9C377-7DE3-495B-934D-AD2CBCBA4BDA}"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BE6A4-A73D-4C69-91B6-B854F4E75AA6}" type="datetimeFigureOut">
              <a:rPr lang="en-US" smtClean="0"/>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D9C377-7DE3-495B-934D-AD2CBCBA4BD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CBE6A4-A73D-4C69-91B6-B854F4E75AA6}" type="datetimeFigureOut">
              <a:rPr lang="en-US" smtClean="0"/>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D9C377-7DE3-495B-934D-AD2CBCBA4BD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BE6A4-A73D-4C69-91B6-B854F4E75AA6}" type="datetimeFigureOut">
              <a:rPr lang="en-US" smtClean="0"/>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D9C377-7DE3-495B-934D-AD2CBCBA4BD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CBE6A4-A73D-4C69-91B6-B854F4E75AA6}" type="datetimeFigureOut">
              <a:rPr lang="en-US" smtClean="0"/>
              <a:t>3/17/2014</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D9C377-7DE3-495B-934D-AD2CBCBA4BDA}"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CBE6A4-A73D-4C69-91B6-B854F4E75AA6}" type="datetimeFigureOut">
              <a:rPr lang="en-US" smtClean="0"/>
              <a:t>3/17/2014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D9C377-7DE3-495B-934D-AD2CBCBA4BD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CBE6A4-A73D-4C69-91B6-B854F4E75AA6}" type="datetimeFigureOut">
              <a:rPr lang="en-US" smtClean="0"/>
              <a:t>3/17/2014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D9C377-7DE3-495B-934D-AD2CBCBA4BD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CBE6A4-A73D-4C69-91B6-B854F4E75AA6}" type="datetimeFigureOut">
              <a:rPr lang="en-US" smtClean="0"/>
              <a:t>3/17/2014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D9C377-7DE3-495B-934D-AD2CBCBA4BD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8ECBE6A4-A73D-4C69-91B6-B854F4E75AA6}" type="datetimeFigureOut">
              <a:rPr lang="en-US" smtClean="0"/>
              <a:t>3/17/2014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D9C377-7DE3-495B-934D-AD2CBCBA4BD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CBE6A4-A73D-4C69-91B6-B854F4E75AA6}" type="datetimeFigureOut">
              <a:rPr lang="en-US" smtClean="0"/>
              <a:t>3/17/2014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D9C377-7DE3-495B-934D-AD2CBCBA4BDA}"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8ECBE6A4-A73D-4C69-91B6-B854F4E75AA6}" type="datetimeFigureOut">
              <a:rPr lang="en-US" smtClean="0"/>
              <a:t>3/17/2014</a:t>
            </a:fld>
            <a:endParaRPr lang="en-US"/>
          </a:p>
        </p:txBody>
      </p:sp>
      <p:sp>
        <p:nvSpPr>
          <p:cNvPr id="7" name="Slide Number Placeholder 6"/>
          <p:cNvSpPr>
            <a:spLocks noGrp="1"/>
          </p:cNvSpPr>
          <p:nvPr>
            <p:ph type="sldNum" sz="quarter" idx="12"/>
          </p:nvPr>
        </p:nvSpPr>
        <p:spPr/>
        <p:txBody>
          <a:bodyPr/>
          <a:lstStyle/>
          <a:p>
            <a:fld id="{6ED9C377-7DE3-495B-934D-AD2CBCBA4BDA}"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ECBE6A4-A73D-4C69-91B6-B854F4E75AA6}" type="datetimeFigureOut">
              <a:rPr lang="en-US" smtClean="0"/>
              <a:t>3/17/2014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6ED9C377-7DE3-495B-934D-AD2CBCBA4BDA}"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jobsearch.about.com/od/linkedin/ss/linkedin-profile-tips.htm" TargetMode="External"/><Relationship Id="rId2" Type="http://schemas.openxmlformats.org/officeDocument/2006/relationships/hyperlink" Target="http://www.mrsmowry.weebly.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Introduction to Workshop</a:t>
            </a:r>
          </a:p>
          <a:p>
            <a:endParaRPr lang="en-US" dirty="0"/>
          </a:p>
        </p:txBody>
      </p:sp>
      <p:sp>
        <p:nvSpPr>
          <p:cNvPr id="2" name="Title 1"/>
          <p:cNvSpPr>
            <a:spLocks noGrp="1"/>
          </p:cNvSpPr>
          <p:nvPr>
            <p:ph type="ctrTitle"/>
          </p:nvPr>
        </p:nvSpPr>
        <p:spPr/>
        <p:txBody>
          <a:bodyPr/>
          <a:lstStyle/>
          <a:p>
            <a:r>
              <a:rPr lang="en-US" dirty="0" smtClean="0"/>
              <a:t>Resumes &amp; Cover Letters</a:t>
            </a:r>
            <a:endParaRPr lang="en-US" dirty="0"/>
          </a:p>
        </p:txBody>
      </p:sp>
      <p:sp>
        <p:nvSpPr>
          <p:cNvPr id="4" name="TextBox 3"/>
          <p:cNvSpPr txBox="1"/>
          <p:nvPr/>
        </p:nvSpPr>
        <p:spPr>
          <a:xfrm>
            <a:off x="838200" y="5715000"/>
            <a:ext cx="6477000" cy="369332"/>
          </a:xfrm>
          <a:prstGeom prst="rect">
            <a:avLst/>
          </a:prstGeom>
          <a:noFill/>
        </p:spPr>
        <p:txBody>
          <a:bodyPr wrap="square" rtlCol="0">
            <a:spAutoFit/>
          </a:bodyPr>
          <a:lstStyle/>
          <a:p>
            <a:r>
              <a:rPr lang="en-US" dirty="0" smtClean="0"/>
              <a:t>Ashley Mowry- Administrative Intern, Providence College</a:t>
            </a:r>
            <a:endParaRPr lang="en-US" dirty="0"/>
          </a:p>
        </p:txBody>
      </p:sp>
      <p:sp>
        <p:nvSpPr>
          <p:cNvPr id="5" name="TextBox 4"/>
          <p:cNvSpPr txBox="1"/>
          <p:nvPr/>
        </p:nvSpPr>
        <p:spPr>
          <a:xfrm>
            <a:off x="538842" y="6139934"/>
            <a:ext cx="7075715" cy="276999"/>
          </a:xfrm>
          <a:prstGeom prst="rect">
            <a:avLst/>
          </a:prstGeom>
          <a:noFill/>
        </p:spPr>
        <p:txBody>
          <a:bodyPr wrap="square" rtlCol="0">
            <a:spAutoFit/>
          </a:bodyPr>
          <a:lstStyle/>
          <a:p>
            <a:r>
              <a:rPr lang="en-US" sz="1200" dirty="0" smtClean="0"/>
              <a:t>Credit to LHS Business Department for materials- especially Cheryl Murray and Linda Silva</a:t>
            </a:r>
            <a:endParaRPr lang="en-US" sz="1200" dirty="0"/>
          </a:p>
        </p:txBody>
      </p:sp>
    </p:spTree>
    <p:extLst>
      <p:ext uri="{BB962C8B-B14F-4D97-AF65-F5344CB8AC3E}">
        <p14:creationId xmlns:p14="http://schemas.microsoft.com/office/powerpoint/2010/main" val="22132263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Don’ts!</a:t>
            </a:r>
            <a:endParaRPr lang="en-US" dirty="0"/>
          </a:p>
        </p:txBody>
      </p:sp>
      <p:sp>
        <p:nvSpPr>
          <p:cNvPr id="3" name="Content Placeholder 2"/>
          <p:cNvSpPr>
            <a:spLocks noGrp="1"/>
          </p:cNvSpPr>
          <p:nvPr>
            <p:ph idx="1"/>
          </p:nvPr>
        </p:nvSpPr>
        <p:spPr/>
        <p:txBody>
          <a:bodyPr/>
          <a:lstStyle/>
          <a:p>
            <a:pPr lvl="0"/>
            <a:endParaRPr lang="en-US" dirty="0" smtClean="0"/>
          </a:p>
          <a:p>
            <a:pPr lvl="0"/>
            <a:endParaRPr lang="en-US" dirty="0"/>
          </a:p>
          <a:p>
            <a:pPr lvl="0"/>
            <a:r>
              <a:rPr lang="en-US" dirty="0" smtClean="0"/>
              <a:t>Don’t </a:t>
            </a:r>
            <a:r>
              <a:rPr lang="en-US" dirty="0"/>
              <a:t>use the salutation “To Whom It May Concern</a:t>
            </a:r>
            <a:r>
              <a:rPr lang="en-US" dirty="0" smtClean="0"/>
              <a:t>”</a:t>
            </a:r>
          </a:p>
          <a:p>
            <a:pPr marL="114300" lvl="0" indent="0">
              <a:buNone/>
            </a:pPr>
            <a:endParaRPr lang="en-US" dirty="0"/>
          </a:p>
          <a:p>
            <a:pPr lvl="0"/>
            <a:r>
              <a:rPr lang="en-US" dirty="0"/>
              <a:t>Don’t begin a paragraph with “I</a:t>
            </a:r>
            <a:r>
              <a:rPr lang="en-US" dirty="0" smtClean="0"/>
              <a:t>”</a:t>
            </a:r>
          </a:p>
          <a:p>
            <a:pPr marL="114300" lvl="0" indent="0">
              <a:buNone/>
            </a:pPr>
            <a:endParaRPr lang="en-US" dirty="0"/>
          </a:p>
          <a:p>
            <a:pPr lvl="0"/>
            <a:r>
              <a:rPr lang="en-US" dirty="0"/>
              <a:t>Don’t use words like believe, hope, feel, should, and know</a:t>
            </a:r>
          </a:p>
          <a:p>
            <a:endParaRPr lang="en-US" dirty="0"/>
          </a:p>
        </p:txBody>
      </p:sp>
    </p:spTree>
    <p:extLst>
      <p:ext uri="{BB962C8B-B14F-4D97-AF65-F5344CB8AC3E}">
        <p14:creationId xmlns:p14="http://schemas.microsoft.com/office/powerpoint/2010/main" val="1235590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 Letter Format</a:t>
            </a:r>
            <a:endParaRPr lang="en-US"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pPr lvl="3"/>
            <a:r>
              <a:rPr lang="en-US" dirty="0"/>
              <a:t>get the </a:t>
            </a:r>
            <a:r>
              <a:rPr lang="en-US" b="1" dirty="0"/>
              <a:t>ATTENTION</a:t>
            </a:r>
            <a:r>
              <a:rPr lang="en-US" dirty="0"/>
              <a:t> of your reader in the </a:t>
            </a:r>
            <a:r>
              <a:rPr lang="en-US" b="1" u="sng" dirty="0" smtClean="0"/>
              <a:t>First </a:t>
            </a:r>
            <a:r>
              <a:rPr lang="en-US" b="1" u="sng" dirty="0"/>
              <a:t>paragraph</a:t>
            </a:r>
            <a:endParaRPr lang="en-US" sz="1400" b="1" u="sng" dirty="0"/>
          </a:p>
          <a:p>
            <a:pPr lvl="4"/>
            <a:r>
              <a:rPr lang="en-US" dirty="0"/>
              <a:t>name a person who told you of the position</a:t>
            </a:r>
            <a:endParaRPr lang="en-US" sz="1400" dirty="0"/>
          </a:p>
          <a:p>
            <a:pPr lvl="4"/>
            <a:r>
              <a:rPr lang="en-US" dirty="0"/>
              <a:t>ask a question</a:t>
            </a:r>
            <a:endParaRPr lang="en-US" sz="1400" dirty="0"/>
          </a:p>
          <a:p>
            <a:pPr lvl="4"/>
            <a:r>
              <a:rPr lang="en-US" dirty="0"/>
              <a:t>If you want a catchy first sentence, make sure it is appropriate for the job </a:t>
            </a:r>
            <a:r>
              <a:rPr lang="en-US" dirty="0" smtClean="0"/>
              <a:t>summarize </a:t>
            </a:r>
            <a:r>
              <a:rPr lang="en-US" dirty="0"/>
              <a:t>2 or 3 outstanding qualifications</a:t>
            </a:r>
            <a:endParaRPr lang="en-US" sz="1400" dirty="0"/>
          </a:p>
          <a:p>
            <a:pPr lvl="4"/>
            <a:r>
              <a:rPr lang="en-US" dirty="0"/>
              <a:t>make a statement with which the reader will agree</a:t>
            </a:r>
            <a:endParaRPr lang="en-US" sz="1400" dirty="0"/>
          </a:p>
          <a:p>
            <a:pPr lvl="4"/>
            <a:r>
              <a:rPr lang="en-US" dirty="0" smtClean="0"/>
              <a:t>Review </a:t>
            </a:r>
            <a:r>
              <a:rPr lang="en-US" dirty="0"/>
              <a:t>the prerequisites for a job and show your possession of the prerequisites</a:t>
            </a:r>
            <a:endParaRPr lang="en-US" sz="1400" dirty="0"/>
          </a:p>
          <a:p>
            <a:pPr lvl="4"/>
            <a:r>
              <a:rPr lang="en-US" dirty="0"/>
              <a:t>State the specific position and how you heard of it</a:t>
            </a:r>
            <a:endParaRPr lang="en-US" sz="1400" dirty="0"/>
          </a:p>
          <a:p>
            <a:pPr lvl="3"/>
            <a:r>
              <a:rPr lang="en-US" b="1" u="sng" dirty="0"/>
              <a:t>Second and/or third paragraph</a:t>
            </a:r>
            <a:endParaRPr lang="en-US" sz="1400" b="1" u="sng" dirty="0"/>
          </a:p>
          <a:p>
            <a:pPr lvl="4"/>
            <a:r>
              <a:rPr lang="en-US" dirty="0"/>
              <a:t>Create </a:t>
            </a:r>
            <a:r>
              <a:rPr lang="en-US" b="1" dirty="0"/>
              <a:t>INTEREST</a:t>
            </a:r>
            <a:r>
              <a:rPr lang="en-US" dirty="0"/>
              <a:t> and </a:t>
            </a:r>
            <a:r>
              <a:rPr lang="en-US" b="1" dirty="0"/>
              <a:t>DESIRE</a:t>
            </a:r>
            <a:r>
              <a:rPr lang="en-US" dirty="0"/>
              <a:t> on the part of your reader.</a:t>
            </a:r>
            <a:endParaRPr lang="en-US" sz="1400" dirty="0"/>
          </a:p>
          <a:p>
            <a:pPr lvl="5"/>
            <a:r>
              <a:rPr lang="en-US" dirty="0"/>
              <a:t>*Refer to your resume and select 2 or 3 strong points and interpret them</a:t>
            </a:r>
            <a:endParaRPr lang="en-US" sz="1200" dirty="0"/>
          </a:p>
          <a:p>
            <a:pPr lvl="5"/>
            <a:r>
              <a:rPr lang="en-US" dirty="0"/>
              <a:t>Tell how this strength will make you a good applicant for the position</a:t>
            </a:r>
            <a:endParaRPr lang="en-US" sz="1200" dirty="0"/>
          </a:p>
          <a:p>
            <a:pPr lvl="5"/>
            <a:r>
              <a:rPr lang="en-US" dirty="0"/>
              <a:t>Relate experiences--job shadow, community service, classes--and skills you possess to satisfy job requirements and how you can contribute to the company</a:t>
            </a:r>
            <a:endParaRPr lang="en-US" sz="1200" dirty="0"/>
          </a:p>
          <a:p>
            <a:pPr lvl="3"/>
            <a:r>
              <a:rPr lang="en-US" dirty="0"/>
              <a:t>Last paragraph—</a:t>
            </a:r>
            <a:r>
              <a:rPr lang="en-US" b="1" dirty="0"/>
              <a:t>ACTION</a:t>
            </a:r>
            <a:endParaRPr lang="en-US" sz="1400" dirty="0"/>
          </a:p>
          <a:p>
            <a:pPr lvl="4"/>
            <a:r>
              <a:rPr lang="en-US" dirty="0"/>
              <a:t>Ask for an interview in a friendly or assertive manner.  Give every possible way to reach you with appropriate times.</a:t>
            </a:r>
            <a:endParaRPr lang="en-US" sz="1400" dirty="0"/>
          </a:p>
          <a:p>
            <a:pPr lvl="4"/>
            <a:r>
              <a:rPr lang="en-US" dirty="0"/>
              <a:t>* (most popular) Tell employer when “you” will call to set up an </a:t>
            </a:r>
            <a:r>
              <a:rPr lang="en-US" dirty="0" smtClean="0"/>
              <a:t>interview</a:t>
            </a:r>
          </a:p>
          <a:p>
            <a:pPr lvl="3"/>
            <a:r>
              <a:rPr lang="en-US" dirty="0"/>
              <a:t>Closing remark</a:t>
            </a:r>
            <a:endParaRPr lang="en-US" sz="1400" dirty="0"/>
          </a:p>
          <a:p>
            <a:pPr lvl="4"/>
            <a:r>
              <a:rPr lang="en-US" dirty="0"/>
              <a:t>Short and courteous</a:t>
            </a:r>
            <a:endParaRPr lang="en-US" sz="1400" dirty="0"/>
          </a:p>
          <a:p>
            <a:pPr lvl="5"/>
            <a:r>
              <a:rPr lang="en-US" dirty="0"/>
              <a:t>Sincerely yours</a:t>
            </a:r>
            <a:endParaRPr lang="en-US" sz="1200" dirty="0"/>
          </a:p>
          <a:p>
            <a:pPr lvl="5"/>
            <a:r>
              <a:rPr lang="en-US" dirty="0"/>
              <a:t>Your name 4 spaces below to allow space for your signature</a:t>
            </a:r>
            <a:endParaRPr lang="en-US" sz="1200" dirty="0"/>
          </a:p>
          <a:p>
            <a:pPr lvl="6"/>
            <a:endParaRPr lang="en-US" sz="1200" dirty="0"/>
          </a:p>
          <a:p>
            <a:endParaRPr lang="en-US" dirty="0"/>
          </a:p>
        </p:txBody>
      </p:sp>
    </p:spTree>
    <p:extLst>
      <p:ext uri="{BB962C8B-B14F-4D97-AF65-F5344CB8AC3E}">
        <p14:creationId xmlns:p14="http://schemas.microsoft.com/office/powerpoint/2010/main" val="2752469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Links</a:t>
            </a:r>
            <a:endParaRPr lang="en-US" dirty="0"/>
          </a:p>
        </p:txBody>
      </p:sp>
      <p:sp>
        <p:nvSpPr>
          <p:cNvPr id="3" name="Content Placeholder 2"/>
          <p:cNvSpPr>
            <a:spLocks noGrp="1"/>
          </p:cNvSpPr>
          <p:nvPr>
            <p:ph idx="1"/>
          </p:nvPr>
        </p:nvSpPr>
        <p:spPr/>
        <p:txBody>
          <a:bodyPr/>
          <a:lstStyle/>
          <a:p>
            <a:r>
              <a:rPr lang="en-US" dirty="0" smtClean="0"/>
              <a:t>This presentation can be downloaded from: </a:t>
            </a:r>
            <a:r>
              <a:rPr lang="en-US" dirty="0" smtClean="0">
                <a:hlinkClick r:id="rId2"/>
              </a:rPr>
              <a:t>www.mrsmowry.weebly.com</a:t>
            </a:r>
            <a:endParaRPr lang="en-US" dirty="0" smtClean="0"/>
          </a:p>
          <a:p>
            <a:endParaRPr lang="en-US" dirty="0"/>
          </a:p>
          <a:p>
            <a:r>
              <a:rPr lang="en-US" dirty="0" smtClean="0"/>
              <a:t>Get started by creating your online profile on LinkedIn: </a:t>
            </a:r>
          </a:p>
          <a:p>
            <a:pPr marL="114300" indent="0">
              <a:buNone/>
            </a:pPr>
            <a:r>
              <a:rPr lang="en-US" dirty="0">
                <a:hlinkClick r:id="rId3"/>
              </a:rPr>
              <a:t>http://</a:t>
            </a:r>
            <a:r>
              <a:rPr lang="en-US" dirty="0" smtClean="0">
                <a:hlinkClick r:id="rId3"/>
              </a:rPr>
              <a:t>jobsearch.about.com/od/linkedin/ss/linkedin-profile-tips.htm</a:t>
            </a:r>
            <a:endParaRPr lang="en-US" dirty="0" smtClean="0"/>
          </a:p>
          <a:p>
            <a:pPr marL="114300" indent="0">
              <a:buNone/>
            </a:pPr>
            <a:endParaRPr lang="en-US" dirty="0"/>
          </a:p>
        </p:txBody>
      </p:sp>
    </p:spTree>
    <p:extLst>
      <p:ext uri="{BB962C8B-B14F-4D97-AF65-F5344CB8AC3E}">
        <p14:creationId xmlns:p14="http://schemas.microsoft.com/office/powerpoint/2010/main" val="3657426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Resume?</a:t>
            </a:r>
            <a:endParaRPr lang="en-US" dirty="0"/>
          </a:p>
        </p:txBody>
      </p:sp>
      <p:sp>
        <p:nvSpPr>
          <p:cNvPr id="3" name="Content Placeholder 2"/>
          <p:cNvSpPr>
            <a:spLocks noGrp="1"/>
          </p:cNvSpPr>
          <p:nvPr>
            <p:ph idx="1"/>
          </p:nvPr>
        </p:nvSpPr>
        <p:spPr/>
        <p:txBody>
          <a:bodyPr>
            <a:normAutofit fontScale="92500"/>
          </a:bodyPr>
          <a:lstStyle/>
          <a:p>
            <a:pPr lvl="1"/>
            <a:r>
              <a:rPr lang="en-US" b="1" dirty="0"/>
              <a:t>A brief summary of your personal information, educations, skills, work experience, activities and interests</a:t>
            </a:r>
            <a:endParaRPr lang="en-US" sz="1800" b="1" dirty="0"/>
          </a:p>
          <a:p>
            <a:pPr lvl="2"/>
            <a:r>
              <a:rPr lang="en-US" b="1" dirty="0"/>
              <a:t>Your personal sales presentation about you</a:t>
            </a:r>
            <a:endParaRPr lang="en-US" sz="1600" b="1" dirty="0"/>
          </a:p>
          <a:p>
            <a:pPr lvl="2"/>
            <a:r>
              <a:rPr lang="en-US" b="1" i="1" dirty="0"/>
              <a:t>A reflection of you and your capabilities, personality, creativity, and ability to express </a:t>
            </a:r>
            <a:r>
              <a:rPr lang="en-US" b="1" i="1" dirty="0" smtClean="0"/>
              <a:t>yourself</a:t>
            </a:r>
          </a:p>
          <a:p>
            <a:pPr marL="342900" lvl="1">
              <a:buClr>
                <a:schemeClr val="accent1"/>
              </a:buClr>
            </a:pPr>
            <a:r>
              <a:rPr lang="en-US" sz="1600" dirty="0" smtClean="0"/>
              <a:t>AKA: a </a:t>
            </a:r>
            <a:r>
              <a:rPr lang="en-US" sz="1600" dirty="0"/>
              <a:t>personal data sheet, a biographical summary, a professional profile</a:t>
            </a:r>
          </a:p>
          <a:p>
            <a:pPr lvl="1"/>
            <a:endParaRPr lang="en-US" dirty="0" smtClean="0"/>
          </a:p>
          <a:p>
            <a:pPr lvl="1"/>
            <a:r>
              <a:rPr lang="en-US" dirty="0" smtClean="0"/>
              <a:t>Surveys </a:t>
            </a:r>
            <a:r>
              <a:rPr lang="en-US" dirty="0"/>
              <a:t>indicate that employers spend </a:t>
            </a:r>
            <a:r>
              <a:rPr lang="en-US" b="1" dirty="0"/>
              <a:t>less than 20 seconds </a:t>
            </a:r>
            <a:r>
              <a:rPr lang="en-US" dirty="0"/>
              <a:t>scanning resume to determine whether or not to read it further</a:t>
            </a:r>
            <a:endParaRPr lang="en-US" sz="1800" dirty="0"/>
          </a:p>
          <a:p>
            <a:pPr lvl="2"/>
            <a:r>
              <a:rPr lang="en-US" dirty="0"/>
              <a:t>First glance: looks at appearance and what makes resume stand out from rest</a:t>
            </a:r>
            <a:endParaRPr lang="en-US" sz="1600" dirty="0"/>
          </a:p>
          <a:p>
            <a:pPr lvl="2"/>
            <a:r>
              <a:rPr lang="en-US" dirty="0"/>
              <a:t>Second glance: notices content, your profile, and your skills</a:t>
            </a:r>
            <a:endParaRPr lang="en-US" sz="1600" dirty="0"/>
          </a:p>
          <a:p>
            <a:pPr lvl="2"/>
            <a:r>
              <a:rPr lang="en-US" dirty="0"/>
              <a:t>Final glance: considers detail to determine your potential with the company</a:t>
            </a:r>
            <a:endParaRPr lang="en-US" sz="1600" dirty="0"/>
          </a:p>
          <a:p>
            <a:pPr lvl="1"/>
            <a:endParaRPr lang="en-US" sz="1800" i="1" dirty="0"/>
          </a:p>
        </p:txBody>
      </p:sp>
    </p:spTree>
    <p:extLst>
      <p:ext uri="{BB962C8B-B14F-4D97-AF65-F5344CB8AC3E}">
        <p14:creationId xmlns:p14="http://schemas.microsoft.com/office/powerpoint/2010/main" val="13773336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Resume </a:t>
            </a:r>
            <a:r>
              <a:rPr lang="en-US" dirty="0" err="1" smtClean="0"/>
              <a:t>TIps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RESUME TIPS</a:t>
            </a:r>
            <a:endParaRPr lang="en-US" sz="2000" dirty="0"/>
          </a:p>
          <a:p>
            <a:pPr lvl="1"/>
            <a:r>
              <a:rPr lang="en-US" dirty="0"/>
              <a:t>Keep brief-one page only (unless 10 or more years experience or Masters degree or above)</a:t>
            </a:r>
            <a:endParaRPr lang="en-US" sz="1800" dirty="0"/>
          </a:p>
          <a:p>
            <a:pPr lvl="1"/>
            <a:r>
              <a:rPr lang="en-US" dirty="0"/>
              <a:t>8 ½ x 11 paper</a:t>
            </a:r>
            <a:endParaRPr lang="en-US" sz="1800" dirty="0"/>
          </a:p>
          <a:p>
            <a:pPr lvl="1"/>
            <a:r>
              <a:rPr lang="en-US" b="1" dirty="0"/>
              <a:t>Top quality, heavy bond paper</a:t>
            </a:r>
            <a:endParaRPr lang="en-US" sz="1800" b="1" dirty="0"/>
          </a:p>
          <a:p>
            <a:pPr lvl="1"/>
            <a:r>
              <a:rPr lang="en-US" dirty="0"/>
              <a:t>Pleasing to the eye color: white, ivory, sand (tan), or gray</a:t>
            </a:r>
            <a:endParaRPr lang="en-US" sz="1800" dirty="0"/>
          </a:p>
          <a:p>
            <a:pPr lvl="1"/>
            <a:r>
              <a:rPr lang="en-US" dirty="0"/>
              <a:t>Easy to read font-Times New Roman, Baskerville, Garamond or more modern: Helvetica, </a:t>
            </a:r>
            <a:r>
              <a:rPr lang="en-US" dirty="0" err="1"/>
              <a:t>Futura</a:t>
            </a:r>
            <a:r>
              <a:rPr lang="en-US" dirty="0"/>
              <a:t>, Optima, Universe</a:t>
            </a:r>
            <a:endParaRPr lang="en-US" sz="1800" dirty="0"/>
          </a:p>
          <a:p>
            <a:pPr lvl="1"/>
            <a:r>
              <a:rPr lang="en-US" dirty="0"/>
              <a:t>Never mix </a:t>
            </a:r>
            <a:r>
              <a:rPr lang="en-US" dirty="0" smtClean="0"/>
              <a:t>different fonts</a:t>
            </a:r>
            <a:endParaRPr lang="en-US" sz="1800" dirty="0"/>
          </a:p>
          <a:p>
            <a:pPr lvl="2"/>
            <a:r>
              <a:rPr lang="en-US" dirty="0"/>
              <a:t>OK to use regular, bold and italics</a:t>
            </a:r>
            <a:endParaRPr lang="en-US" sz="1600" dirty="0"/>
          </a:p>
          <a:p>
            <a:pPr lvl="1"/>
            <a:r>
              <a:rPr lang="en-US" dirty="0"/>
              <a:t>10-12 point font for body, 14 point font for headings</a:t>
            </a:r>
            <a:endParaRPr lang="en-US" sz="1800" dirty="0"/>
          </a:p>
          <a:p>
            <a:pPr lvl="1"/>
            <a:r>
              <a:rPr lang="en-US" dirty="0"/>
              <a:t>Layout-white space at top, bottom, sides should be 1 inch—picture frame</a:t>
            </a:r>
            <a:endParaRPr lang="en-US" sz="1800" dirty="0"/>
          </a:p>
          <a:p>
            <a:pPr lvl="1"/>
            <a:r>
              <a:rPr lang="en-US" dirty="0"/>
              <a:t>Envelopes should match paper</a:t>
            </a:r>
            <a:endParaRPr lang="en-US" sz="1800" dirty="0"/>
          </a:p>
          <a:p>
            <a:endParaRPr lang="en-US" dirty="0"/>
          </a:p>
        </p:txBody>
      </p:sp>
    </p:spTree>
    <p:extLst>
      <p:ext uri="{BB962C8B-B14F-4D97-AF65-F5344CB8AC3E}">
        <p14:creationId xmlns:p14="http://schemas.microsoft.com/office/powerpoint/2010/main" val="3681741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a resume</a:t>
            </a:r>
            <a:endParaRPr lang="en-US" dirty="0"/>
          </a:p>
        </p:txBody>
      </p:sp>
      <p:sp>
        <p:nvSpPr>
          <p:cNvPr id="3" name="Content Placeholder 2"/>
          <p:cNvSpPr>
            <a:spLocks noGrp="1"/>
          </p:cNvSpPr>
          <p:nvPr>
            <p:ph idx="1"/>
          </p:nvPr>
        </p:nvSpPr>
        <p:spPr/>
        <p:txBody>
          <a:bodyPr>
            <a:normAutofit fontScale="85000" lnSpcReduction="10000"/>
          </a:bodyPr>
          <a:lstStyle/>
          <a:p>
            <a:pPr lvl="1"/>
            <a:r>
              <a:rPr lang="en-US" b="1" dirty="0"/>
              <a:t>Use action </a:t>
            </a:r>
            <a:r>
              <a:rPr lang="en-US" b="1" dirty="0" smtClean="0"/>
              <a:t>verbs (see POWER WORDS sheet)</a:t>
            </a:r>
            <a:endParaRPr lang="en-US" sz="1800" b="1" dirty="0"/>
          </a:p>
          <a:p>
            <a:pPr lvl="1"/>
            <a:r>
              <a:rPr lang="en-US" dirty="0"/>
              <a:t>NO SPELLING ERRORS</a:t>
            </a:r>
            <a:endParaRPr lang="en-US" sz="1800" dirty="0"/>
          </a:p>
          <a:p>
            <a:pPr lvl="1"/>
            <a:r>
              <a:rPr lang="en-US" dirty="0"/>
              <a:t>Correct grammar</a:t>
            </a:r>
            <a:endParaRPr lang="en-US" sz="1800" dirty="0"/>
          </a:p>
          <a:p>
            <a:pPr lvl="1"/>
            <a:r>
              <a:rPr lang="en-US" dirty="0"/>
              <a:t>Accurate and true-should check out if verified</a:t>
            </a:r>
            <a:endParaRPr lang="en-US" sz="1800" dirty="0"/>
          </a:p>
          <a:p>
            <a:pPr lvl="1"/>
            <a:r>
              <a:rPr lang="en-US" dirty="0"/>
              <a:t>Do not use first person or pronouns</a:t>
            </a:r>
            <a:endParaRPr lang="en-US" sz="1800" dirty="0"/>
          </a:p>
          <a:p>
            <a:pPr lvl="1"/>
            <a:r>
              <a:rPr lang="en-US" dirty="0"/>
              <a:t>Avoid abbreviations</a:t>
            </a:r>
            <a:endParaRPr lang="en-US" sz="1800" dirty="0"/>
          </a:p>
          <a:p>
            <a:pPr lvl="2"/>
            <a:r>
              <a:rPr lang="en-US" dirty="0"/>
              <a:t>St.—write as Street</a:t>
            </a:r>
            <a:endParaRPr lang="en-US" sz="1600" dirty="0"/>
          </a:p>
          <a:p>
            <a:pPr lvl="2"/>
            <a:r>
              <a:rPr lang="en-US" dirty="0"/>
              <a:t>Signify what acronyms </a:t>
            </a:r>
            <a:r>
              <a:rPr lang="en-US" dirty="0" smtClean="0"/>
              <a:t>mean</a:t>
            </a:r>
            <a:endParaRPr lang="en-US" sz="1600" dirty="0"/>
          </a:p>
          <a:p>
            <a:pPr lvl="2"/>
            <a:r>
              <a:rPr lang="en-US" dirty="0"/>
              <a:t>OK to use State abbreviations-use 2 letter Postal Code Abbreviations</a:t>
            </a:r>
            <a:endParaRPr lang="en-US" sz="1600" dirty="0"/>
          </a:p>
          <a:p>
            <a:pPr lvl="1"/>
            <a:r>
              <a:rPr lang="en-US" dirty="0"/>
              <a:t>If your GPA is 3.0 or higher, include</a:t>
            </a:r>
            <a:endParaRPr lang="en-US" sz="1800" dirty="0"/>
          </a:p>
          <a:p>
            <a:pPr lvl="2"/>
            <a:r>
              <a:rPr lang="en-US" dirty="0"/>
              <a:t>Overall GPA</a:t>
            </a:r>
            <a:endParaRPr lang="en-US" sz="1600" dirty="0"/>
          </a:p>
          <a:p>
            <a:pPr lvl="2"/>
            <a:r>
              <a:rPr lang="en-US" dirty="0"/>
              <a:t>GPA within </a:t>
            </a:r>
            <a:endParaRPr lang="en-US" sz="1600" dirty="0"/>
          </a:p>
          <a:p>
            <a:pPr lvl="1"/>
            <a:r>
              <a:rPr lang="en-US" dirty="0" smtClean="0"/>
              <a:t>Use </a:t>
            </a:r>
            <a:r>
              <a:rPr lang="en-US" dirty="0"/>
              <a:t>bulleted statements, not paragraphs	</a:t>
            </a:r>
            <a:endParaRPr lang="en-US" sz="1800" dirty="0"/>
          </a:p>
          <a:p>
            <a:pPr lvl="1"/>
            <a:r>
              <a:rPr lang="en-US" dirty="0"/>
              <a:t>Don’t stretch the truth; when discovered, discredits you…people in industry talk</a:t>
            </a:r>
            <a:endParaRPr lang="en-US" sz="1800" dirty="0"/>
          </a:p>
          <a:p>
            <a:endParaRPr lang="en-US" dirty="0"/>
          </a:p>
        </p:txBody>
      </p:sp>
    </p:spTree>
    <p:extLst>
      <p:ext uri="{BB962C8B-B14F-4D97-AF65-F5344CB8AC3E}">
        <p14:creationId xmlns:p14="http://schemas.microsoft.com/office/powerpoint/2010/main" val="2115052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“Skills” or “Functional” </a:t>
            </a:r>
            <a:br>
              <a:rPr lang="en-US" dirty="0" smtClean="0"/>
            </a:br>
            <a:r>
              <a:rPr lang="en-US" dirty="0" smtClean="0"/>
              <a:t>Resume Format</a:t>
            </a:r>
            <a:endParaRPr lang="en-US" dirty="0"/>
          </a:p>
        </p:txBody>
      </p:sp>
      <p:sp>
        <p:nvSpPr>
          <p:cNvPr id="3" name="Content Placeholder 2"/>
          <p:cNvSpPr>
            <a:spLocks noGrp="1"/>
          </p:cNvSpPr>
          <p:nvPr>
            <p:ph idx="1"/>
          </p:nvPr>
        </p:nvSpPr>
        <p:spPr/>
        <p:txBody>
          <a:bodyPr>
            <a:normAutofit fontScale="92500" lnSpcReduction="10000"/>
          </a:bodyPr>
          <a:lstStyle/>
          <a:p>
            <a:r>
              <a:rPr lang="en-US" dirty="0"/>
              <a:t>Good for students who have little or no work experience</a:t>
            </a:r>
            <a:endParaRPr lang="en-US" sz="2200" dirty="0"/>
          </a:p>
          <a:p>
            <a:r>
              <a:rPr lang="en-US" dirty="0"/>
              <a:t>Highlights your skills and accomplishments with bullets</a:t>
            </a:r>
            <a:endParaRPr lang="en-US" sz="2200" dirty="0"/>
          </a:p>
          <a:p>
            <a:pPr lvl="1"/>
            <a:r>
              <a:rPr lang="en-US" dirty="0"/>
              <a:t>For example, if a job description for an open position calls for proficiency with a certain type of software, you could cite </a:t>
            </a:r>
            <a:r>
              <a:rPr lang="en-US" dirty="0" smtClean="0"/>
              <a:t>high school courses where </a:t>
            </a:r>
            <a:r>
              <a:rPr lang="en-US" dirty="0"/>
              <a:t>you used it </a:t>
            </a:r>
            <a:r>
              <a:rPr lang="en-US" dirty="0" smtClean="0"/>
              <a:t>skillfully.</a:t>
            </a:r>
            <a:endParaRPr lang="en-US" sz="1800" dirty="0"/>
          </a:p>
          <a:p>
            <a:r>
              <a:rPr lang="en-US" dirty="0"/>
              <a:t>You might also list accomplishments outside of work environments that are still pertinent to a position for which you are applying. </a:t>
            </a:r>
            <a:endParaRPr lang="en-US" sz="2200" dirty="0"/>
          </a:p>
          <a:p>
            <a:pPr lvl="1"/>
            <a:r>
              <a:rPr lang="en-US" dirty="0"/>
              <a:t>For example, duties as the head of a volunteer group might demonstrate organizational abilities. Participation in a </a:t>
            </a:r>
            <a:r>
              <a:rPr lang="en-US" dirty="0" smtClean="0"/>
              <a:t>service </a:t>
            </a:r>
            <a:r>
              <a:rPr lang="en-US" dirty="0"/>
              <a:t>organization might show particular skills.</a:t>
            </a:r>
          </a:p>
          <a:p>
            <a:pPr lvl="1"/>
            <a:r>
              <a:rPr lang="en-US" dirty="0"/>
              <a:t>After each heading is a description</a:t>
            </a:r>
          </a:p>
          <a:p>
            <a:pPr lvl="1"/>
            <a:r>
              <a:rPr lang="en-US" dirty="0"/>
              <a:t>Advantages: emphasizes your strengths</a:t>
            </a:r>
          </a:p>
          <a:p>
            <a:pPr marL="114300" indent="0">
              <a:buNone/>
            </a:pPr>
            <a:endParaRPr lang="en-US" dirty="0"/>
          </a:p>
        </p:txBody>
      </p:sp>
    </p:spTree>
    <p:extLst>
      <p:ext uri="{BB962C8B-B14F-4D97-AF65-F5344CB8AC3E}">
        <p14:creationId xmlns:p14="http://schemas.microsoft.com/office/powerpoint/2010/main" val="1303122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Distributing it</a:t>
            </a:r>
            <a:endParaRPr lang="en-US" dirty="0"/>
          </a:p>
        </p:txBody>
      </p:sp>
      <p:sp>
        <p:nvSpPr>
          <p:cNvPr id="3" name="Content Placeholder 2"/>
          <p:cNvSpPr>
            <a:spLocks noGrp="1"/>
          </p:cNvSpPr>
          <p:nvPr>
            <p:ph idx="1"/>
          </p:nvPr>
        </p:nvSpPr>
        <p:spPr/>
        <p:txBody>
          <a:bodyPr>
            <a:normAutofit fontScale="92500" lnSpcReduction="20000"/>
          </a:bodyPr>
          <a:lstStyle/>
          <a:p>
            <a:pPr lvl="1"/>
            <a:r>
              <a:rPr lang="en-US" dirty="0"/>
              <a:t>Send by mail </a:t>
            </a:r>
            <a:endParaRPr lang="en-US" sz="1800" dirty="0"/>
          </a:p>
          <a:p>
            <a:pPr lvl="2"/>
            <a:r>
              <a:rPr lang="en-US" dirty="0"/>
              <a:t>Do not fold, use a large envelope</a:t>
            </a:r>
            <a:endParaRPr lang="en-US" sz="1600" dirty="0"/>
          </a:p>
          <a:p>
            <a:pPr lvl="1"/>
            <a:r>
              <a:rPr lang="en-US" dirty="0" smtClean="0"/>
              <a:t>OR: </a:t>
            </a:r>
          </a:p>
          <a:p>
            <a:pPr lvl="2"/>
            <a:r>
              <a:rPr lang="en-US" dirty="0" smtClean="0"/>
              <a:t>Send </a:t>
            </a:r>
            <a:r>
              <a:rPr lang="en-US" dirty="0"/>
              <a:t>by email</a:t>
            </a:r>
            <a:endParaRPr lang="en-US" sz="1600" dirty="0"/>
          </a:p>
          <a:p>
            <a:pPr lvl="2"/>
            <a:r>
              <a:rPr lang="en-US" dirty="0"/>
              <a:t>Send by internet job search engine</a:t>
            </a:r>
            <a:endParaRPr lang="en-US" sz="1600" dirty="0"/>
          </a:p>
          <a:p>
            <a:pPr lvl="2"/>
            <a:r>
              <a:rPr lang="en-US" dirty="0"/>
              <a:t>Bring with you to interview</a:t>
            </a:r>
            <a:endParaRPr lang="en-US" sz="1600" dirty="0"/>
          </a:p>
          <a:p>
            <a:pPr marL="114300" indent="0" algn="ctr">
              <a:buNone/>
            </a:pPr>
            <a:r>
              <a:rPr lang="en-US" u="sng" dirty="0" smtClean="0"/>
              <a:t>Consider:</a:t>
            </a:r>
          </a:p>
          <a:p>
            <a:pPr lvl="0"/>
            <a:r>
              <a:rPr lang="en-US" b="1" dirty="0" smtClean="0"/>
              <a:t>LinkedIn</a:t>
            </a:r>
            <a:r>
              <a:rPr lang="en-US" dirty="0" smtClean="0"/>
              <a:t>= very popular with employers. </a:t>
            </a:r>
          </a:p>
          <a:p>
            <a:pPr lvl="1"/>
            <a:r>
              <a:rPr lang="en-US" dirty="0" smtClean="0"/>
              <a:t>It is a </a:t>
            </a:r>
            <a:r>
              <a:rPr lang="en-US" dirty="0"/>
              <a:t>method to look at potential candidates before they become active job seekers.  This is expected to increase since potential employers can select candidates based not just on qualifications but on the more elusive “fit “factors</a:t>
            </a:r>
          </a:p>
          <a:p>
            <a:pPr lvl="0"/>
            <a:r>
              <a:rPr lang="en-US" b="1" dirty="0"/>
              <a:t>Do NOT include your home address on resumes that are widely emailed or posted on the internet; city and state should be fine</a:t>
            </a:r>
          </a:p>
          <a:p>
            <a:pPr marL="114300" indent="0">
              <a:buNone/>
            </a:pPr>
            <a:endParaRPr lang="en-US" dirty="0"/>
          </a:p>
        </p:txBody>
      </p:sp>
    </p:spTree>
    <p:extLst>
      <p:ext uri="{BB962C8B-B14F-4D97-AF65-F5344CB8AC3E}">
        <p14:creationId xmlns:p14="http://schemas.microsoft.com/office/powerpoint/2010/main" val="18345357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 letters</a:t>
            </a:r>
            <a:endParaRPr lang="en-US" dirty="0"/>
          </a:p>
        </p:txBody>
      </p:sp>
      <p:sp>
        <p:nvSpPr>
          <p:cNvPr id="3" name="Content Placeholder 2"/>
          <p:cNvSpPr>
            <a:spLocks noGrp="1"/>
          </p:cNvSpPr>
          <p:nvPr>
            <p:ph idx="1"/>
          </p:nvPr>
        </p:nvSpPr>
        <p:spPr/>
        <p:txBody>
          <a:bodyPr/>
          <a:lstStyle/>
          <a:p>
            <a:pPr lvl="0"/>
            <a:r>
              <a:rPr lang="en-US" dirty="0" smtClean="0"/>
              <a:t>A letter </a:t>
            </a:r>
            <a:r>
              <a:rPr lang="en-US" dirty="0"/>
              <a:t>that “covers” your resume and explains how you are qualified for a job, impresses the employer as to your interest and desire and asks for an interview. </a:t>
            </a:r>
            <a:r>
              <a:rPr lang="en-US" i="1" dirty="0"/>
              <a:t>Also known as letter of application or sales </a:t>
            </a:r>
            <a:r>
              <a:rPr lang="en-US" i="1" dirty="0" smtClean="0"/>
              <a:t>letter.</a:t>
            </a:r>
            <a:endParaRPr lang="en-US" dirty="0"/>
          </a:p>
          <a:p>
            <a:pPr marL="114300" indent="0">
              <a:buNone/>
            </a:pPr>
            <a:endParaRPr lang="en-US" dirty="0"/>
          </a:p>
          <a:p>
            <a:pPr lvl="0"/>
            <a:r>
              <a:rPr lang="en-US" b="1" i="1" dirty="0"/>
              <a:t>Purpose—to sell yourself and convince employer to look at resume</a:t>
            </a:r>
          </a:p>
          <a:p>
            <a:r>
              <a:rPr lang="en-US" dirty="0"/>
              <a:t> </a:t>
            </a:r>
            <a:r>
              <a:rPr lang="en-US" dirty="0" smtClean="0"/>
              <a:t>TIP: Do research on company before writing letter</a:t>
            </a:r>
            <a:endParaRPr lang="en-US" dirty="0"/>
          </a:p>
          <a:p>
            <a:endParaRPr lang="en-US" dirty="0"/>
          </a:p>
        </p:txBody>
      </p:sp>
    </p:spTree>
    <p:extLst>
      <p:ext uri="{BB962C8B-B14F-4D97-AF65-F5344CB8AC3E}">
        <p14:creationId xmlns:p14="http://schemas.microsoft.com/office/powerpoint/2010/main" val="10809458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Tips</a:t>
            </a:r>
            <a:endParaRPr lang="en-US" dirty="0"/>
          </a:p>
        </p:txBody>
      </p:sp>
      <p:sp>
        <p:nvSpPr>
          <p:cNvPr id="3" name="Content Placeholder 2"/>
          <p:cNvSpPr>
            <a:spLocks noGrp="1"/>
          </p:cNvSpPr>
          <p:nvPr>
            <p:ph idx="1"/>
          </p:nvPr>
        </p:nvSpPr>
        <p:spPr/>
        <p:txBody>
          <a:bodyPr/>
          <a:lstStyle/>
          <a:p>
            <a:pPr lvl="1"/>
            <a:r>
              <a:rPr lang="en-US" dirty="0" smtClean="0"/>
              <a:t>“Dos”</a:t>
            </a:r>
          </a:p>
          <a:p>
            <a:pPr lvl="1"/>
            <a:r>
              <a:rPr lang="en-US" dirty="0" smtClean="0"/>
              <a:t>Do </a:t>
            </a:r>
            <a:r>
              <a:rPr lang="en-US" dirty="0"/>
              <a:t>motivate the potential employer to read the attached resume and invite you to interview for the position you are seeking</a:t>
            </a:r>
            <a:endParaRPr lang="en-US" sz="1800" dirty="0"/>
          </a:p>
          <a:p>
            <a:pPr lvl="1"/>
            <a:r>
              <a:rPr lang="en-US" dirty="0"/>
              <a:t>Do take the time to </a:t>
            </a:r>
            <a:r>
              <a:rPr lang="en-US" b="1" dirty="0"/>
              <a:t>personalize each letter </a:t>
            </a:r>
            <a:r>
              <a:rPr lang="en-US" dirty="0"/>
              <a:t>by researching the company and considering the skills necessary to perform the desired position</a:t>
            </a:r>
            <a:endParaRPr lang="en-US" sz="1800" dirty="0"/>
          </a:p>
          <a:p>
            <a:pPr lvl="1"/>
            <a:r>
              <a:rPr lang="en-US" dirty="0"/>
              <a:t>Do </a:t>
            </a:r>
            <a:r>
              <a:rPr lang="en-US" b="1" dirty="0"/>
              <a:t>address your letter to a specific person</a:t>
            </a:r>
            <a:r>
              <a:rPr lang="en-US" dirty="0"/>
              <a:t>, and make sure you spell the name and job title correctly.  If not specific person, use Dear Prospective Employer or Dear Human Resource Director.</a:t>
            </a:r>
            <a:endParaRPr lang="en-US" sz="1800" dirty="0"/>
          </a:p>
          <a:p>
            <a:endParaRPr lang="en-US" dirty="0"/>
          </a:p>
        </p:txBody>
      </p:sp>
    </p:spTree>
    <p:extLst>
      <p:ext uri="{BB962C8B-B14F-4D97-AF65-F5344CB8AC3E}">
        <p14:creationId xmlns:p14="http://schemas.microsoft.com/office/powerpoint/2010/main" val="41367582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tips (continued)</a:t>
            </a:r>
            <a:endParaRPr lang="en-US" dirty="0"/>
          </a:p>
        </p:txBody>
      </p:sp>
      <p:sp>
        <p:nvSpPr>
          <p:cNvPr id="3" name="Content Placeholder 2"/>
          <p:cNvSpPr>
            <a:spLocks noGrp="1"/>
          </p:cNvSpPr>
          <p:nvPr>
            <p:ph idx="1"/>
          </p:nvPr>
        </p:nvSpPr>
        <p:spPr/>
        <p:txBody>
          <a:bodyPr>
            <a:normAutofit fontScale="92500" lnSpcReduction="20000"/>
          </a:bodyPr>
          <a:lstStyle/>
          <a:p>
            <a:pPr lvl="1"/>
            <a:r>
              <a:rPr lang="en-US" dirty="0" smtClean="0"/>
              <a:t>Do </a:t>
            </a:r>
            <a:r>
              <a:rPr lang="en-US" dirty="0"/>
              <a:t>use action verbs</a:t>
            </a:r>
            <a:endParaRPr lang="en-US" sz="1800" dirty="0"/>
          </a:p>
          <a:p>
            <a:pPr lvl="1"/>
            <a:r>
              <a:rPr lang="en-US" dirty="0"/>
              <a:t>Do use the words “contribute” and “success”</a:t>
            </a:r>
            <a:endParaRPr lang="en-US" sz="1800" dirty="0"/>
          </a:p>
          <a:p>
            <a:pPr lvl="1"/>
            <a:r>
              <a:rPr lang="en-US" dirty="0"/>
              <a:t>Do write positively and confidently—but not arrogantly</a:t>
            </a:r>
            <a:endParaRPr lang="en-US" sz="1800" dirty="0"/>
          </a:p>
          <a:p>
            <a:pPr lvl="1"/>
            <a:r>
              <a:rPr lang="en-US" dirty="0"/>
              <a:t>Do make sure your cover letter is neat and pleasing to the eye</a:t>
            </a:r>
            <a:endParaRPr lang="en-US" sz="1800" dirty="0"/>
          </a:p>
          <a:p>
            <a:pPr lvl="1"/>
            <a:r>
              <a:rPr lang="en-US" dirty="0"/>
              <a:t>Do refer to your resume but don’t repeat it—interpret it</a:t>
            </a:r>
            <a:endParaRPr lang="en-US" sz="1800" dirty="0"/>
          </a:p>
          <a:p>
            <a:pPr lvl="1"/>
            <a:r>
              <a:rPr lang="en-US" dirty="0"/>
              <a:t>Do call attention to your qualifications by underling them, boldfacing them, or indenting them in a list with bullets.</a:t>
            </a:r>
            <a:endParaRPr lang="en-US" sz="1800" dirty="0"/>
          </a:p>
          <a:p>
            <a:pPr marL="411480" lvl="1" indent="0" algn="ctr">
              <a:buNone/>
            </a:pPr>
            <a:r>
              <a:rPr lang="en-US" b="1" u="sng" dirty="0" smtClean="0"/>
              <a:t>FORMAT:</a:t>
            </a:r>
          </a:p>
          <a:p>
            <a:pPr lvl="1"/>
            <a:r>
              <a:rPr lang="en-US" dirty="0" smtClean="0"/>
              <a:t>Do </a:t>
            </a:r>
            <a:r>
              <a:rPr lang="en-US" dirty="0"/>
              <a:t>use paper that matches your resume</a:t>
            </a:r>
            <a:endParaRPr lang="en-US" sz="1800" dirty="0"/>
          </a:p>
          <a:p>
            <a:pPr lvl="1"/>
            <a:r>
              <a:rPr lang="en-US" dirty="0"/>
              <a:t>Do type your letter; use same font and font size</a:t>
            </a:r>
            <a:endParaRPr lang="en-US" sz="1800" dirty="0"/>
          </a:p>
          <a:p>
            <a:pPr lvl="1"/>
            <a:r>
              <a:rPr lang="en-US" dirty="0"/>
              <a:t>Do keep it to one page</a:t>
            </a:r>
            <a:endParaRPr lang="en-US" sz="1800" dirty="0"/>
          </a:p>
          <a:p>
            <a:pPr lvl="1"/>
            <a:r>
              <a:rPr lang="en-US" dirty="0"/>
              <a:t>Do tell the employer you will call him for an interview.  If you say Tuesday, make sure you make that call on Tuesday—not Wednesday</a:t>
            </a:r>
            <a:endParaRPr lang="en-US" sz="1800" dirty="0"/>
          </a:p>
          <a:p>
            <a:pPr lvl="1"/>
            <a:r>
              <a:rPr lang="en-US" b="1" dirty="0"/>
              <a:t>Do sign your name in black ink (*BE SURE TO SIGN LETTER)</a:t>
            </a:r>
            <a:endParaRPr lang="en-US" sz="1800" b="1" dirty="0"/>
          </a:p>
          <a:p>
            <a:endParaRPr lang="en-US" dirty="0"/>
          </a:p>
        </p:txBody>
      </p:sp>
    </p:spTree>
    <p:extLst>
      <p:ext uri="{BB962C8B-B14F-4D97-AF65-F5344CB8AC3E}">
        <p14:creationId xmlns:p14="http://schemas.microsoft.com/office/powerpoint/2010/main" val="6982731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27</TotalTime>
  <Words>1088</Words>
  <Application>Microsoft Office PowerPoint</Application>
  <PresentationFormat>On-screen Show (4:3)</PresentationFormat>
  <Paragraphs>116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Apothecary</vt:lpstr>
      <vt:lpstr>Resumes &amp; Cover Letters</vt:lpstr>
      <vt:lpstr>What is a Resume?</vt:lpstr>
      <vt:lpstr>Resume TIps</vt:lpstr>
      <vt:lpstr>Writing a resume</vt:lpstr>
      <vt:lpstr>“Skills” or “Functional”  Resume Format</vt:lpstr>
      <vt:lpstr>Distributing it</vt:lpstr>
      <vt:lpstr>Cover letters</vt:lpstr>
      <vt:lpstr>Helpful Tips</vt:lpstr>
      <vt:lpstr>Helpful tips (continued)</vt:lpstr>
      <vt:lpstr>Don’ts!</vt:lpstr>
      <vt:lpstr>Cover Letter Format</vt:lpstr>
      <vt:lpstr>Helpful Links</vt:lpstr>
    </vt:vector>
  </TitlesOfParts>
  <Company>Lincoln School Department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Resumes &amp; Cover Letters</dc:title>
  <dc:creator>Ashley Mowry</dc:creator>
  <cp:lastModifiedBy>Ashley Mowry</cp:lastModifiedBy>
  <cp:revision>3</cp:revision>
  <dcterms:created xsi:type="dcterms:W3CDTF">2014-03-17T19:13:26Z</dcterms:created>
  <dcterms:modified xsi:type="dcterms:W3CDTF">2014-03-17T19:41:06Z</dcterms:modified>
</cp:coreProperties>
</file>