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1"/>
          <p:cNvGrpSpPr/>
          <p:nvPr/>
        </p:nvGrpSpPr>
        <p:grpSpPr>
          <a:xfrm>
            <a:off x="1693023" y="2899834"/>
            <a:ext cx="9618754" cy="925140"/>
            <a:chOff x="0" y="0"/>
            <a:chExt cx="9618753" cy="925139"/>
          </a:xfrm>
        </p:grpSpPr>
        <p:sp>
          <p:nvSpPr>
            <p:cNvPr id="120" name="Shape 120"/>
            <p:cNvSpPr/>
            <p:nvPr/>
          </p:nvSpPr>
          <p:spPr>
            <a:xfrm>
              <a:off x="53881" y="53881"/>
              <a:ext cx="9510991" cy="817378"/>
            </a:xfrm>
            <a:prstGeom prst="rect">
              <a:avLst/>
            </a:prstGeom>
            <a:solidFill>
              <a:schemeClr val="accent5">
                <a:hueOff val="122773"/>
                <a:satOff val="6301"/>
                <a:lumOff val="-20829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defRPr>
                  <a:solidFill>
                    <a:srgbClr val="F9FFFF"/>
                  </a:solidFill>
                </a:defRPr>
              </a:pPr>
              <a:r>
                <a:rPr i="1"/>
                <a:t>from</a:t>
              </a:r>
              <a:r>
                <a:t> Stephen Crane’s “The Blue Hotel”</a:t>
              </a:r>
            </a:p>
          </p:txBody>
        </p:sp>
        <p:pic>
          <p:nvPicPr>
            <p:cNvPr id="119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9618755" cy="925141"/>
            </a:xfrm>
            <a:prstGeom prst="rect">
              <a:avLst/>
            </a:prstGeom>
            <a:effectLst/>
          </p:spPr>
        </p:pic>
      </p:grpSp>
      <p:grpSp>
        <p:nvGrpSpPr>
          <p:cNvPr id="124" name="Group 124"/>
          <p:cNvGrpSpPr/>
          <p:nvPr/>
        </p:nvGrpSpPr>
        <p:grpSpPr>
          <a:xfrm>
            <a:off x="1063159" y="663942"/>
            <a:ext cx="10878482" cy="2027190"/>
            <a:chOff x="0" y="0"/>
            <a:chExt cx="10878480" cy="2027189"/>
          </a:xfrm>
        </p:grpSpPr>
        <p:sp>
          <p:nvSpPr>
            <p:cNvPr id="123" name="Shape 123"/>
            <p:cNvSpPr/>
            <p:nvPr/>
          </p:nvSpPr>
          <p:spPr>
            <a:xfrm>
              <a:off x="53881" y="53881"/>
              <a:ext cx="10770719" cy="1919427"/>
            </a:xfrm>
            <a:prstGeom prst="rect">
              <a:avLst/>
            </a:prstGeom>
            <a:solidFill>
              <a:srgbClr val="E4BE6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3600">
                  <a:solidFill>
                    <a:srgbClr val="000000"/>
                  </a:solidFill>
                </a:defRPr>
              </a:lvl1pPr>
            </a:lstStyle>
            <a:p>
              <a:pPr/>
              <a:r>
                <a:t>“[The blade] shot forward, and a human body, this citadel of virtue, wisdom, power, was pierced as easily as if it had been a melon.”</a:t>
              </a:r>
            </a:p>
          </p:txBody>
        </p:sp>
        <p:pic>
          <p:nvPicPr>
            <p:cNvPr id="12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878481" cy="2027190"/>
            </a:xfrm>
            <a:prstGeom prst="rect">
              <a:avLst/>
            </a:prstGeom>
            <a:effectLst/>
          </p:spPr>
        </p:pic>
      </p:grpSp>
      <p:pic>
        <p:nvPicPr>
          <p:cNvPr id="125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9314" y="4318000"/>
            <a:ext cx="4866172" cy="361787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5599" y="4347380"/>
            <a:ext cx="7659692" cy="4895052"/>
          </a:xfrm>
          <a:prstGeom prst="rect">
            <a:avLst/>
          </a:prstGeom>
        </p:spPr>
      </p:pic>
      <p:sp>
        <p:nvSpPr>
          <p:cNvPr id="128" name="Shape 128"/>
          <p:cNvSpPr/>
          <p:nvPr/>
        </p:nvSpPr>
        <p:spPr>
          <a:xfrm>
            <a:off x="730808" y="4110939"/>
            <a:ext cx="2830984" cy="67482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Romanticism</a:t>
            </a:r>
          </a:p>
        </p:txBody>
      </p:sp>
      <p:sp>
        <p:nvSpPr>
          <p:cNvPr id="129" name="Shape 129"/>
          <p:cNvSpPr/>
          <p:nvPr/>
        </p:nvSpPr>
        <p:spPr>
          <a:xfrm>
            <a:off x="739393" y="4996586"/>
            <a:ext cx="3982213" cy="67482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Dark Romanticism</a:t>
            </a:r>
          </a:p>
        </p:txBody>
      </p:sp>
      <p:sp>
        <p:nvSpPr>
          <p:cNvPr id="130" name="Shape 130"/>
          <p:cNvSpPr/>
          <p:nvPr/>
        </p:nvSpPr>
        <p:spPr>
          <a:xfrm>
            <a:off x="747318" y="5885353"/>
            <a:ext cx="3985414" cy="67482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Transcendentalism</a:t>
            </a:r>
          </a:p>
        </p:txBody>
      </p:sp>
      <p:sp>
        <p:nvSpPr>
          <p:cNvPr id="131" name="Shape 131"/>
          <p:cNvSpPr/>
          <p:nvPr/>
        </p:nvSpPr>
        <p:spPr>
          <a:xfrm>
            <a:off x="693509" y="875792"/>
            <a:ext cx="4682233" cy="674828"/>
          </a:xfrm>
          <a:prstGeom prst="rect">
            <a:avLst/>
          </a:prstGeom>
          <a:gradFill>
            <a:gsLst>
              <a:gs pos="0">
                <a:schemeClr val="accent6">
                  <a:hueOff val="-186619"/>
                  <a:satOff val="-1944"/>
                  <a:lumOff val="-8643"/>
                  <a:alpha val="64999"/>
                </a:schemeClr>
              </a:gs>
              <a:gs pos="100000">
                <a:schemeClr val="accent6">
                  <a:hueOff val="-186619"/>
                  <a:satOff val="-1944"/>
                  <a:lumOff val="-864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The Enlightenment</a:t>
            </a:r>
          </a:p>
        </p:txBody>
      </p:sp>
      <p:pic>
        <p:nvPicPr>
          <p:cNvPr id="13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-1377515" y="6019800"/>
            <a:ext cx="4047731" cy="76201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 flipV="1">
            <a:off x="646350" y="3716933"/>
            <a:ext cx="1" cy="353315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35" name="Shape 135"/>
          <p:cNvSpPr/>
          <p:nvPr/>
        </p:nvSpPr>
        <p:spPr>
          <a:xfrm flipV="1">
            <a:off x="646350" y="7977515"/>
            <a:ext cx="1" cy="1176569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pic>
        <p:nvPicPr>
          <p:cNvPr id="136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04864" y="774739"/>
            <a:ext cx="5241162" cy="3257259"/>
          </a:xfrm>
          <a:prstGeom prst="rect">
            <a:avLst/>
          </a:prstGeom>
        </p:spPr>
      </p:pic>
      <p:pic>
        <p:nvPicPr>
          <p:cNvPr id="137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-857010" y="2251730"/>
            <a:ext cx="3006721" cy="76201"/>
          </a:xfrm>
          <a:prstGeom prst="rect">
            <a:avLst/>
          </a:prstGeom>
        </p:spPr>
      </p:pic>
      <p:grpSp>
        <p:nvGrpSpPr>
          <p:cNvPr id="141" name="Group 141"/>
          <p:cNvGrpSpPr/>
          <p:nvPr/>
        </p:nvGrpSpPr>
        <p:grpSpPr>
          <a:xfrm>
            <a:off x="990803" y="1723055"/>
            <a:ext cx="4087644" cy="1360627"/>
            <a:chOff x="0" y="0"/>
            <a:chExt cx="4087642" cy="1360626"/>
          </a:xfrm>
        </p:grpSpPr>
        <p:sp>
          <p:nvSpPr>
            <p:cNvPr id="140" name="Shape 140"/>
            <p:cNvSpPr/>
            <p:nvPr/>
          </p:nvSpPr>
          <p:spPr>
            <a:xfrm>
              <a:off x="25400" y="25400"/>
              <a:ext cx="4036843" cy="13098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Reason, Logic, Science</a:t>
              </a:r>
            </a:p>
          </p:txBody>
        </p:sp>
        <p:pic>
          <p:nvPicPr>
            <p:cNvPr id="139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087644" cy="1360627"/>
            </a:xfrm>
            <a:prstGeom prst="rect">
              <a:avLst/>
            </a:prstGeom>
            <a:effectLst/>
          </p:spPr>
        </p:pic>
      </p:grpSp>
      <p:grpSp>
        <p:nvGrpSpPr>
          <p:cNvPr id="144" name="Group 144"/>
          <p:cNvGrpSpPr/>
          <p:nvPr/>
        </p:nvGrpSpPr>
        <p:grpSpPr>
          <a:xfrm>
            <a:off x="739393" y="6896277"/>
            <a:ext cx="3982214" cy="1411427"/>
            <a:chOff x="0" y="0"/>
            <a:chExt cx="3982212" cy="1411426"/>
          </a:xfrm>
        </p:grpSpPr>
        <p:sp>
          <p:nvSpPr>
            <p:cNvPr id="143" name="Shape 143"/>
            <p:cNvSpPr/>
            <p:nvPr/>
          </p:nvSpPr>
          <p:spPr>
            <a:xfrm>
              <a:off x="38100" y="38100"/>
              <a:ext cx="3906013" cy="13352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defRPr sz="3600"/>
              </a:lvl1pPr>
            </a:lstStyle>
            <a:p>
              <a:pPr/>
              <a:r>
                <a:t>Feeling, Intuition, Nature</a:t>
              </a:r>
            </a:p>
          </p:txBody>
        </p:sp>
        <p:pic>
          <p:nvPicPr>
            <p:cNvPr id="142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3982213" cy="14114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080" y="1720256"/>
            <a:ext cx="12206983" cy="6473137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3548380" y="634746"/>
            <a:ext cx="4942841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Civil War 1861 -1865 </a:t>
            </a:r>
          </a:p>
        </p:txBody>
      </p:sp>
      <p:sp>
        <p:nvSpPr>
          <p:cNvPr id="148" name="Shape 148"/>
          <p:cNvSpPr/>
          <p:nvPr/>
        </p:nvSpPr>
        <p:spPr>
          <a:xfrm flipV="1">
            <a:off x="755649" y="348813"/>
            <a:ext cx="1" cy="1308974"/>
          </a:xfrm>
          <a:prstGeom prst="line">
            <a:avLst/>
          </a:prstGeom>
          <a:ln w="254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60497" y="1701292"/>
            <a:ext cx="1756107" cy="67482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Realism</a:t>
            </a:r>
          </a:p>
        </p:txBody>
      </p:sp>
      <p:sp>
        <p:nvSpPr>
          <p:cNvPr id="151" name="Shape 151"/>
          <p:cNvSpPr/>
          <p:nvPr/>
        </p:nvSpPr>
        <p:spPr>
          <a:xfrm>
            <a:off x="912763" y="3909044"/>
            <a:ext cx="2356867" cy="6748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Naturalism</a:t>
            </a:r>
          </a:p>
        </p:txBody>
      </p:sp>
      <p:pic>
        <p:nvPicPr>
          <p:cNvPr id="15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-777993" y="3202400"/>
            <a:ext cx="3178887" cy="76201"/>
          </a:xfrm>
          <a:prstGeom prst="rect">
            <a:avLst/>
          </a:prstGeom>
        </p:spPr>
      </p:pic>
      <p:sp>
        <p:nvSpPr>
          <p:cNvPr id="154" name="Shape 154"/>
          <p:cNvSpPr/>
          <p:nvPr/>
        </p:nvSpPr>
        <p:spPr>
          <a:xfrm flipV="1">
            <a:off x="811450" y="473643"/>
            <a:ext cx="1" cy="1198080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55" name="Shape 155"/>
          <p:cNvSpPr/>
          <p:nvPr/>
        </p:nvSpPr>
        <p:spPr>
          <a:xfrm>
            <a:off x="887363" y="2805168"/>
            <a:ext cx="2662276" cy="67482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/>
            </a:lvl1pPr>
          </a:lstStyle>
          <a:p>
            <a:pPr/>
            <a:r>
              <a:t>Regionalism</a:t>
            </a:r>
          </a:p>
        </p:txBody>
      </p:sp>
      <p:pic>
        <p:nvPicPr>
          <p:cNvPr id="156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76351" y="778958"/>
            <a:ext cx="8920965" cy="6581315"/>
          </a:xfrm>
          <a:prstGeom prst="rect">
            <a:avLst/>
          </a:prstGeom>
        </p:spPr>
      </p:pic>
      <p:sp>
        <p:nvSpPr>
          <p:cNvPr id="157" name="Shape 157"/>
          <p:cNvSpPr/>
          <p:nvPr/>
        </p:nvSpPr>
        <p:spPr>
          <a:xfrm flipV="1">
            <a:off x="811450" y="4746440"/>
            <a:ext cx="1" cy="4568336"/>
          </a:xfrm>
          <a:prstGeom prst="line">
            <a:avLst/>
          </a:prstGeom>
          <a:ln w="38100">
            <a:solidFill>
              <a:srgbClr val="B73A30">
                <a:alpha val="85000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592484" y="482600"/>
            <a:ext cx="11637616" cy="1384300"/>
          </a:xfrm>
          <a:prstGeom prst="rect">
            <a:avLst/>
          </a:prstGeom>
          <a:blipFill>
            <a:blip r:embed="rId2"/>
          </a:blipFill>
          <a:ln w="9525">
            <a:round/>
          </a:ln>
        </p:spPr>
        <p:txBody>
          <a:bodyPr/>
          <a:lstStyle>
            <a:lvl1pPr>
              <a:defRPr sz="3600">
                <a:solidFill>
                  <a:srgbClr val="7F0E02"/>
                </a:solidFill>
                <a:latin typeface="Engravers MT"/>
                <a:ea typeface="Engravers MT"/>
                <a:cs typeface="Engravers MT"/>
                <a:sym typeface="Engravers MT"/>
              </a:defRPr>
            </a:lvl1pPr>
          </a:lstStyle>
          <a:p>
            <a:pPr/>
            <a:r>
              <a:t>What’s happening during the Civil War?</a:t>
            </a:r>
          </a:p>
        </p:txBody>
      </p:sp>
      <p:pic>
        <p:nvPicPr>
          <p:cNvPr id="16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8908" y="2838668"/>
            <a:ext cx="11582954" cy="6478899"/>
          </a:xfrm>
          <a:prstGeom prst="rect">
            <a:avLst/>
          </a:prstGeom>
        </p:spPr>
      </p:pic>
      <p:pic>
        <p:nvPicPr>
          <p:cNvPr id="161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32850" y="1976017"/>
            <a:ext cx="4176951" cy="4475583"/>
          </a:xfrm>
          <a:prstGeom prst="rect">
            <a:avLst/>
          </a:prstGeom>
        </p:spPr>
      </p:pic>
      <p:pic>
        <p:nvPicPr>
          <p:cNvPr id="162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516" y="1976017"/>
            <a:ext cx="3529468" cy="447558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877" y="499338"/>
            <a:ext cx="11853046" cy="8754924"/>
          </a:xfrm>
          <a:prstGeom prst="rect">
            <a:avLst/>
          </a:prstGeom>
        </p:spPr>
      </p:pic>
      <p:graphicFrame>
        <p:nvGraphicFramePr>
          <p:cNvPr id="165" name="Table 165"/>
          <p:cNvGraphicFramePr/>
          <p:nvPr/>
        </p:nvGraphicFramePr>
        <p:xfrm>
          <a:off x="9550400" y="8318500"/>
          <a:ext cx="1270000" cy="58318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16200"/>
              </a:tblGrid>
              <a:tr h="583181">
                <a:tc>
                  <a:txBody>
                    <a:bodyPr/>
                    <a:lstStyle/>
                    <a:p>
                      <a:pPr algn="l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9411C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Jean-Francois Millet,"The Gleaners," 1857</a:t>
                      </a:r>
                    </a:p>
                  </a:txBody>
                  <a:tcPr marL="38100" marR="38100" marT="38100" marB="38100" anchor="ctr" anchorCtr="0" horzOverflow="overflow">
                    <a:lnL w="12700">
                      <a:solidFill>
                        <a:srgbClr val="808080"/>
                      </a:solidFill>
                      <a:miter lim="400000"/>
                    </a:lnL>
                    <a:lnR w="12700">
                      <a:solidFill>
                        <a:srgbClr val="808080"/>
                      </a:solidFill>
                      <a:miter lim="400000"/>
                    </a:lnR>
                    <a:lnT w="12700">
                      <a:solidFill>
                        <a:srgbClr val="808080"/>
                      </a:solidFill>
                      <a:miter lim="400000"/>
                    </a:lnT>
                    <a:lnB w="12700">
                      <a:solidFill>
                        <a:srgbClr val="80808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