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092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sz="48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Placeholder 130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-456861" y="2133260"/>
            <a:ext cx="7251701" cy="5487080"/>
          </a:xfrm>
          <a:prstGeom prst="rect">
            <a:avLst/>
          </a:prstGeom>
        </p:spPr>
      </p:pic>
      <p:grpSp>
        <p:nvGrpSpPr>
          <p:cNvPr id="134" name="Group 134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33" name="Shape 133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Published in 1885 at a time when slavery no longer existed, but racism was still rampant, the events of the novel take place 40 - 50 years prior to the date of publication.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32" name="Picture 131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95" name="Shape 195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Regionalism 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Realism that focusses on the setting, dialect, customs, history, and landscape of a particular region.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94" name="Picture 19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97" name="Picture Placeholder 196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1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200" name="Shape 200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Dialect 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The language used by people of a specific area, class, district, or any other group of people. The term involves spelling, grammar and pronunciation.</a:t>
              </a:r>
            </a:p>
          </p:txBody>
        </p:sp>
        <p:pic>
          <p:nvPicPr>
            <p:cNvPr id="199" name="Picture 19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grpSp>
        <p:nvGrpSpPr>
          <p:cNvPr id="204" name="Group 204"/>
          <p:cNvGrpSpPr/>
          <p:nvPr/>
        </p:nvGrpSpPr>
        <p:grpSpPr>
          <a:xfrm>
            <a:off x="376716" y="1251656"/>
            <a:ext cx="5551563" cy="7250288"/>
            <a:chOff x="0" y="0"/>
            <a:chExt cx="5551561" cy="7250286"/>
          </a:xfrm>
        </p:grpSpPr>
        <p:pic>
          <p:nvPicPr>
            <p:cNvPr id="203" name="pasted-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rcRect b="5896"/>
            <a:stretch>
              <a:fillRect/>
            </a:stretch>
          </p:blipFill>
          <p:spPr>
            <a:xfrm>
              <a:off x="342899" y="365586"/>
              <a:ext cx="4865763" cy="6529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Picture 201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5551563" cy="72502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8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207" name="Shape 207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“‘Whenever you find yourself on the side of the majority, it is time to pause and reflect.”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206" name="Picture 205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209" name="Picture Placeholder 208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  <p:grpSp>
        <p:nvGrpSpPr>
          <p:cNvPr id="212" name="Group 212"/>
          <p:cNvGrpSpPr/>
          <p:nvPr/>
        </p:nvGrpSpPr>
        <p:grpSpPr>
          <a:xfrm>
            <a:off x="8114630" y="-88900"/>
            <a:ext cx="2663925" cy="1409700"/>
            <a:chOff x="0" y="0"/>
            <a:chExt cx="2663924" cy="1409700"/>
          </a:xfrm>
        </p:grpSpPr>
        <p:sp>
          <p:nvSpPr>
            <p:cNvPr id="211" name="Shape 211"/>
            <p:cNvSpPr/>
            <p:nvPr/>
          </p:nvSpPr>
          <p:spPr>
            <a:xfrm>
              <a:off x="342900" y="342900"/>
              <a:ext cx="1978125" cy="711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Advice</a:t>
              </a:r>
            </a:p>
          </p:txBody>
        </p:sp>
        <p:pic>
          <p:nvPicPr>
            <p:cNvPr id="210" name="Picture 209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663926" cy="1409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215" name="Shape 215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“‘Classic’. A book which people praise but don't read.”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214" name="Picture 21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217" name="Picture Placeholder 216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  <p:grpSp>
        <p:nvGrpSpPr>
          <p:cNvPr id="220" name="Group 220"/>
          <p:cNvGrpSpPr/>
          <p:nvPr/>
        </p:nvGrpSpPr>
        <p:grpSpPr>
          <a:xfrm>
            <a:off x="8114630" y="-88900"/>
            <a:ext cx="2663925" cy="1409700"/>
            <a:chOff x="0" y="0"/>
            <a:chExt cx="2663924" cy="1409700"/>
          </a:xfrm>
        </p:grpSpPr>
        <p:sp>
          <p:nvSpPr>
            <p:cNvPr id="219" name="Shape 219"/>
            <p:cNvSpPr/>
            <p:nvPr/>
          </p:nvSpPr>
          <p:spPr>
            <a:xfrm>
              <a:off x="342900" y="342900"/>
              <a:ext cx="1978125" cy="711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Advice</a:t>
              </a:r>
            </a:p>
          </p:txBody>
        </p:sp>
        <p:pic>
          <p:nvPicPr>
            <p:cNvPr id="218" name="Picture 217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663926" cy="1409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4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223" name="Shape 223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“Don’t let schooling interfere with your education”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222" name="Picture 22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225" name="Picture Placeholder 224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  <p:grpSp>
        <p:nvGrpSpPr>
          <p:cNvPr id="228" name="Group 228"/>
          <p:cNvGrpSpPr/>
          <p:nvPr/>
        </p:nvGrpSpPr>
        <p:grpSpPr>
          <a:xfrm>
            <a:off x="8114630" y="-88900"/>
            <a:ext cx="2663925" cy="1409700"/>
            <a:chOff x="0" y="0"/>
            <a:chExt cx="2663924" cy="1409700"/>
          </a:xfrm>
        </p:grpSpPr>
        <p:sp>
          <p:nvSpPr>
            <p:cNvPr id="227" name="Shape 227"/>
            <p:cNvSpPr/>
            <p:nvPr/>
          </p:nvSpPr>
          <p:spPr>
            <a:xfrm>
              <a:off x="342900" y="342900"/>
              <a:ext cx="1978125" cy="711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Advice</a:t>
              </a:r>
            </a:p>
          </p:txBody>
        </p:sp>
        <p:pic>
          <p:nvPicPr>
            <p:cNvPr id="226" name="Picture 225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663926" cy="1409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8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37" name="Shape 137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1885 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Jim Crow Laws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State and local laws enforcing racial segregation in the Southern United States.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36" name="Picture 135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39" name="Picture Placeholder 138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42" name="Shape 142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These laws were established in the south during the Reconstruction period (1865 - 1877) and only began to be legally dismantled with 1954’s Brown vs. The Board of Education.</a:t>
              </a:r>
            </a:p>
          </p:txBody>
        </p:sp>
        <p:pic>
          <p:nvPicPr>
            <p:cNvPr id="141" name="Picture 14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44" name="Picture Placeholder 143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8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47" name="Shape 147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1687 - 1865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The Black Codes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Predating Jim Crow Laws, The Black Codes heavily regulated the behavior of slaves in the south. 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46" name="Picture 145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49" name="Picture Placeholder 148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3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52" name="Shape 152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Why did Mark Twain set The Adventures of Huckleberry Finn during the antebellum period, 40 - 50 years before it’s date of publication?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51" name="Picture 15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54" name="Picture Placeholder 153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  <p:grpSp>
        <p:nvGrpSpPr>
          <p:cNvPr id="157" name="Group 157"/>
          <p:cNvGrpSpPr/>
          <p:nvPr/>
        </p:nvGrpSpPr>
        <p:grpSpPr>
          <a:xfrm>
            <a:off x="575034" y="8458200"/>
            <a:ext cx="11056045" cy="1346200"/>
            <a:chOff x="0" y="0"/>
            <a:chExt cx="11056043" cy="1346200"/>
          </a:xfrm>
        </p:grpSpPr>
        <p:sp>
          <p:nvSpPr>
            <p:cNvPr id="156" name="Shape 156"/>
            <p:cNvSpPr/>
            <p:nvPr/>
          </p:nvSpPr>
          <p:spPr>
            <a:xfrm>
              <a:off x="342900" y="342900"/>
              <a:ext cx="10370245" cy="6477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Antebellum: Occurring before the American Civil War</a:t>
              </a:r>
            </a:p>
          </p:txBody>
        </p:sp>
        <p:pic>
          <p:nvPicPr>
            <p:cNvPr id="155" name="Picture 154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1056044" cy="1346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1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60" name="Shape 160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Mark Twain 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(Samuel Clemens)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“Lincoln’s proclamation… not only set black slaves free, but set the white man free also.”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59" name="Picture 15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62" name="Picture Placeholder 161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  <p:grpSp>
        <p:nvGrpSpPr>
          <p:cNvPr id="165" name="Group 165"/>
          <p:cNvGrpSpPr/>
          <p:nvPr/>
        </p:nvGrpSpPr>
        <p:grpSpPr>
          <a:xfrm>
            <a:off x="1405007" y="8407400"/>
            <a:ext cx="3494981" cy="1409700"/>
            <a:chOff x="0" y="0"/>
            <a:chExt cx="3494980" cy="1409700"/>
          </a:xfrm>
        </p:grpSpPr>
        <p:sp>
          <p:nvSpPr>
            <p:cNvPr id="164" name="Shape 164"/>
            <p:cNvSpPr/>
            <p:nvPr/>
          </p:nvSpPr>
          <p:spPr>
            <a:xfrm>
              <a:off x="342900" y="342900"/>
              <a:ext cx="2809181" cy="7112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15 Years Old</a:t>
              </a:r>
            </a:p>
          </p:txBody>
        </p:sp>
        <p:pic>
          <p:nvPicPr>
            <p:cNvPr id="163" name="Picture 162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494981" cy="1409701"/>
            </a:xfrm>
            <a:prstGeom prst="rect">
              <a:avLst/>
            </a:prstGeom>
            <a:effectLst/>
          </p:spPr>
        </p:pic>
      </p:grpSp>
      <p:grpSp>
        <p:nvGrpSpPr>
          <p:cNvPr id="168" name="Group 168"/>
          <p:cNvGrpSpPr/>
          <p:nvPr/>
        </p:nvGrpSpPr>
        <p:grpSpPr>
          <a:xfrm>
            <a:off x="1423044" y="-57150"/>
            <a:ext cx="10158712" cy="1371600"/>
            <a:chOff x="0" y="0"/>
            <a:chExt cx="10158710" cy="1371600"/>
          </a:xfrm>
        </p:grpSpPr>
        <p:sp>
          <p:nvSpPr>
            <p:cNvPr id="167" name="Shape 167"/>
            <p:cNvSpPr/>
            <p:nvPr/>
          </p:nvSpPr>
          <p:spPr>
            <a:xfrm>
              <a:off x="342900" y="342900"/>
              <a:ext cx="9472911" cy="6731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Let’s let Mr. Clemens tell us the answer himself</a:t>
              </a:r>
            </a:p>
          </p:txBody>
        </p:sp>
        <p:pic>
          <p:nvPicPr>
            <p:cNvPr id="166" name="Picture 165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0158711" cy="1371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2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71" name="Shape 171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“I have seen Chinamen abused and maltreated in all the mean, cowardly ways possible… but I never saw a Chinamen righted in a court of justice for wrongs thus done to him.”</a:t>
              </a:r>
            </a:p>
          </p:txBody>
        </p:sp>
        <p:pic>
          <p:nvPicPr>
            <p:cNvPr id="170" name="Picture 169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73" name="Picture Placeholder 172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  <p:grpSp>
        <p:nvGrpSpPr>
          <p:cNvPr id="176" name="Group 176"/>
          <p:cNvGrpSpPr/>
          <p:nvPr/>
        </p:nvGrpSpPr>
        <p:grpSpPr>
          <a:xfrm>
            <a:off x="1405007" y="8407400"/>
            <a:ext cx="3494981" cy="1409700"/>
            <a:chOff x="0" y="0"/>
            <a:chExt cx="3494980" cy="1409700"/>
          </a:xfrm>
        </p:grpSpPr>
        <p:sp>
          <p:nvSpPr>
            <p:cNvPr id="175" name="Shape 175"/>
            <p:cNvSpPr/>
            <p:nvPr/>
          </p:nvSpPr>
          <p:spPr>
            <a:xfrm>
              <a:off x="342900" y="342900"/>
              <a:ext cx="2809181" cy="7112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36 Years Old</a:t>
              </a:r>
            </a:p>
          </p:txBody>
        </p:sp>
        <p:pic>
          <p:nvPicPr>
            <p:cNvPr id="174" name="Picture 173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494981" cy="1409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80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79" name="Shape 179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Known to have paid for the college education of at least two black men.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Known as a staunch supporter of Women’s Rights and an active campaigner for women’s suffrage.</a:t>
              </a:r>
            </a:p>
          </p:txBody>
        </p:sp>
        <p:pic>
          <p:nvPicPr>
            <p:cNvPr id="178" name="Picture 17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81" name="Picture Placeholder 180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  <p:grpSp>
        <p:nvGrpSpPr>
          <p:cNvPr id="184" name="Group 184"/>
          <p:cNvGrpSpPr/>
          <p:nvPr/>
        </p:nvGrpSpPr>
        <p:grpSpPr>
          <a:xfrm>
            <a:off x="8136656" y="254000"/>
            <a:ext cx="2619872" cy="1409700"/>
            <a:chOff x="0" y="0"/>
            <a:chExt cx="2619871" cy="1409700"/>
          </a:xfrm>
        </p:grpSpPr>
        <p:sp>
          <p:nvSpPr>
            <p:cNvPr id="183" name="Shape 183"/>
            <p:cNvSpPr/>
            <p:nvPr/>
          </p:nvSpPr>
          <p:spPr>
            <a:xfrm>
              <a:off x="342900" y="342900"/>
              <a:ext cx="1934072" cy="711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Notables</a:t>
              </a:r>
            </a:p>
          </p:txBody>
        </p:sp>
        <p:pic>
          <p:nvPicPr>
            <p:cNvPr id="182" name="Picture 181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619873" cy="1409701"/>
            </a:xfrm>
            <a:prstGeom prst="rect">
              <a:avLst/>
            </a:prstGeom>
            <a:effectLst/>
          </p:spPr>
        </p:pic>
      </p:grpSp>
      <p:grpSp>
        <p:nvGrpSpPr>
          <p:cNvPr id="187" name="Group 187"/>
          <p:cNvGrpSpPr/>
          <p:nvPr/>
        </p:nvGrpSpPr>
        <p:grpSpPr>
          <a:xfrm>
            <a:off x="1386403" y="8407400"/>
            <a:ext cx="3532189" cy="1409700"/>
            <a:chOff x="0" y="0"/>
            <a:chExt cx="3532187" cy="1409700"/>
          </a:xfrm>
        </p:grpSpPr>
        <p:sp>
          <p:nvSpPr>
            <p:cNvPr id="186" name="Shape 186"/>
            <p:cNvSpPr/>
            <p:nvPr/>
          </p:nvSpPr>
          <p:spPr>
            <a:xfrm>
              <a:off x="342900" y="342900"/>
              <a:ext cx="2846388" cy="711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 Later Years  </a:t>
              </a:r>
            </a:p>
          </p:txBody>
        </p:sp>
        <p:pic>
          <p:nvPicPr>
            <p:cNvPr id="185" name="Picture 184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532188" cy="1409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1"/>
          <p:cNvGrpSpPr/>
          <p:nvPr/>
        </p:nvGrpSpPr>
        <p:grpSpPr>
          <a:xfrm>
            <a:off x="6670811" y="1250950"/>
            <a:ext cx="5551563" cy="7251700"/>
            <a:chOff x="0" y="0"/>
            <a:chExt cx="5551561" cy="7251700"/>
          </a:xfrm>
        </p:grpSpPr>
        <p:sp>
          <p:nvSpPr>
            <p:cNvPr id="190" name="Shape 190"/>
            <p:cNvSpPr/>
            <p:nvPr/>
          </p:nvSpPr>
          <p:spPr>
            <a:xfrm>
              <a:off x="342900" y="342900"/>
              <a:ext cx="4865762" cy="6553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“All modern American Literature comes from one book by Mark Twain called </a:t>
              </a:r>
              <a:r>
                <a:rPr i="1"/>
                <a:t>Huckleberry Finn</a:t>
              </a:r>
              <a:r>
                <a:t>.” — 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Earnest Hemingway</a:t>
              </a:r>
            </a:p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89" name="Picture 18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551562" cy="7251701"/>
            </a:xfrm>
            <a:prstGeom prst="rect">
              <a:avLst/>
            </a:prstGeom>
            <a:effectLst/>
          </p:spPr>
        </p:pic>
      </p:grpSp>
      <p:pic>
        <p:nvPicPr>
          <p:cNvPr id="192" name="Picture Placeholder 191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6716" y="1251656"/>
            <a:ext cx="5551563" cy="725028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Vintage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Zachary Samuel Raheb</cp:lastModifiedBy>
  <cp:revision>1</cp:revision>
  <dcterms:modified xsi:type="dcterms:W3CDTF">2016-02-29T15:26:58Z</dcterms:modified>
</cp:coreProperties>
</file>